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261" r:id="rId3"/>
    <p:sldId id="257" r:id="rId4"/>
    <p:sldId id="258" r:id="rId5"/>
    <p:sldId id="259" r:id="rId6"/>
    <p:sldId id="260" r:id="rId7"/>
    <p:sldId id="339" r:id="rId8"/>
    <p:sldId id="262" r:id="rId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30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210"/>
    <p:restoredTop sz="94662"/>
  </p:normalViewPr>
  <p:slideViewPr>
    <p:cSldViewPr snapToGrid="0" snapToObjects="1" showGuides="1">
      <p:cViewPr>
        <p:scale>
          <a:sx n="159" d="100"/>
          <a:sy n="159" d="100"/>
        </p:scale>
        <p:origin x="152" y="1024"/>
      </p:cViewPr>
      <p:guideLst>
        <p:guide orient="horz" pos="2160"/>
        <p:guide pos="130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customXml" Target="../customXml/item2.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ustomXml" Target="../customXml/item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02E67F6-7A37-324E-AB69-03D3D6ACD626}" type="datetimeFigureOut">
              <a:rPr lang="it-IT" smtClean="0"/>
              <a:t>11/09/20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50BEE7-9D3A-3949-B819-010E88065499}" type="slidenum">
              <a:rPr lang="it-IT" smtClean="0"/>
              <a:t>‹N›</a:t>
            </a:fld>
            <a:endParaRPr lang="it-IT"/>
          </a:p>
        </p:txBody>
      </p:sp>
    </p:spTree>
    <p:extLst>
      <p:ext uri="{BB962C8B-B14F-4D97-AF65-F5344CB8AC3E}">
        <p14:creationId xmlns:p14="http://schemas.microsoft.com/office/powerpoint/2010/main" val="1492569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02E67F6-7A37-324E-AB69-03D3D6ACD626}" type="datetimeFigureOut">
              <a:rPr lang="it-IT" smtClean="0"/>
              <a:t>11/09/20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50BEE7-9D3A-3949-B819-010E88065499}" type="slidenum">
              <a:rPr lang="it-IT" smtClean="0"/>
              <a:t>‹N›</a:t>
            </a:fld>
            <a:endParaRPr lang="it-IT"/>
          </a:p>
        </p:txBody>
      </p:sp>
    </p:spTree>
    <p:extLst>
      <p:ext uri="{BB962C8B-B14F-4D97-AF65-F5344CB8AC3E}">
        <p14:creationId xmlns:p14="http://schemas.microsoft.com/office/powerpoint/2010/main" val="576560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02E67F6-7A37-324E-AB69-03D3D6ACD626}" type="datetimeFigureOut">
              <a:rPr lang="it-IT" smtClean="0"/>
              <a:t>11/09/20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50BEE7-9D3A-3949-B819-010E88065499}" type="slidenum">
              <a:rPr lang="it-IT" smtClean="0"/>
              <a:t>‹N›</a:t>
            </a:fld>
            <a:endParaRPr lang="it-IT"/>
          </a:p>
        </p:txBody>
      </p:sp>
    </p:spTree>
    <p:extLst>
      <p:ext uri="{BB962C8B-B14F-4D97-AF65-F5344CB8AC3E}">
        <p14:creationId xmlns:p14="http://schemas.microsoft.com/office/powerpoint/2010/main" val="1591739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02E67F6-7A37-324E-AB69-03D3D6ACD626}" type="datetimeFigureOut">
              <a:rPr lang="it-IT" smtClean="0"/>
              <a:t>11/09/20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50BEE7-9D3A-3949-B819-010E88065499}" type="slidenum">
              <a:rPr lang="it-IT" smtClean="0"/>
              <a:t>‹N›</a:t>
            </a:fld>
            <a:endParaRPr lang="it-IT"/>
          </a:p>
        </p:txBody>
      </p:sp>
    </p:spTree>
    <p:extLst>
      <p:ext uri="{BB962C8B-B14F-4D97-AF65-F5344CB8AC3E}">
        <p14:creationId xmlns:p14="http://schemas.microsoft.com/office/powerpoint/2010/main" val="512935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702E67F6-7A37-324E-AB69-03D3D6ACD626}" type="datetimeFigureOut">
              <a:rPr lang="it-IT" smtClean="0"/>
              <a:t>11/09/20</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C650BEE7-9D3A-3949-B819-010E88065499}" type="slidenum">
              <a:rPr lang="it-IT" smtClean="0"/>
              <a:t>‹N›</a:t>
            </a:fld>
            <a:endParaRPr lang="it-IT"/>
          </a:p>
        </p:txBody>
      </p:sp>
    </p:spTree>
    <p:extLst>
      <p:ext uri="{BB962C8B-B14F-4D97-AF65-F5344CB8AC3E}">
        <p14:creationId xmlns:p14="http://schemas.microsoft.com/office/powerpoint/2010/main" val="3467651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02E67F6-7A37-324E-AB69-03D3D6ACD626}" type="datetimeFigureOut">
              <a:rPr lang="it-IT" smtClean="0"/>
              <a:t>11/09/20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650BEE7-9D3A-3949-B819-010E88065499}" type="slidenum">
              <a:rPr lang="it-IT" smtClean="0"/>
              <a:t>‹N›</a:t>
            </a:fld>
            <a:endParaRPr lang="it-IT"/>
          </a:p>
        </p:txBody>
      </p:sp>
    </p:spTree>
    <p:extLst>
      <p:ext uri="{BB962C8B-B14F-4D97-AF65-F5344CB8AC3E}">
        <p14:creationId xmlns:p14="http://schemas.microsoft.com/office/powerpoint/2010/main" val="4217722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682329" y="2505075"/>
            <a:ext cx="4190702"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5014913" y="2505075"/>
            <a:ext cx="4211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02E67F6-7A37-324E-AB69-03D3D6ACD626}" type="datetimeFigureOut">
              <a:rPr lang="it-IT" smtClean="0"/>
              <a:t>11/09/20</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C650BEE7-9D3A-3949-B819-010E88065499}" type="slidenum">
              <a:rPr lang="it-IT" smtClean="0"/>
              <a:t>‹N›</a:t>
            </a:fld>
            <a:endParaRPr lang="it-IT"/>
          </a:p>
        </p:txBody>
      </p:sp>
    </p:spTree>
    <p:extLst>
      <p:ext uri="{BB962C8B-B14F-4D97-AF65-F5344CB8AC3E}">
        <p14:creationId xmlns:p14="http://schemas.microsoft.com/office/powerpoint/2010/main" val="349866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702E67F6-7A37-324E-AB69-03D3D6ACD626}" type="datetimeFigureOut">
              <a:rPr lang="it-IT" smtClean="0"/>
              <a:t>11/09/20</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C650BEE7-9D3A-3949-B819-010E88065499}" type="slidenum">
              <a:rPr lang="it-IT" smtClean="0"/>
              <a:t>‹N›</a:t>
            </a:fld>
            <a:endParaRPr lang="it-IT"/>
          </a:p>
        </p:txBody>
      </p:sp>
    </p:spTree>
    <p:extLst>
      <p:ext uri="{BB962C8B-B14F-4D97-AF65-F5344CB8AC3E}">
        <p14:creationId xmlns:p14="http://schemas.microsoft.com/office/powerpoint/2010/main" val="2623562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2E67F6-7A37-324E-AB69-03D3D6ACD626}" type="datetimeFigureOut">
              <a:rPr lang="it-IT" smtClean="0"/>
              <a:t>11/09/20</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C650BEE7-9D3A-3949-B819-010E88065499}" type="slidenum">
              <a:rPr lang="it-IT" smtClean="0"/>
              <a:t>‹N›</a:t>
            </a:fld>
            <a:endParaRPr lang="it-IT"/>
          </a:p>
        </p:txBody>
      </p:sp>
    </p:spTree>
    <p:extLst>
      <p:ext uri="{BB962C8B-B14F-4D97-AF65-F5344CB8AC3E}">
        <p14:creationId xmlns:p14="http://schemas.microsoft.com/office/powerpoint/2010/main" val="31228710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02E67F6-7A37-324E-AB69-03D3D6ACD626}" type="datetimeFigureOut">
              <a:rPr lang="it-IT" smtClean="0"/>
              <a:t>11/09/20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650BEE7-9D3A-3949-B819-010E88065499}" type="slidenum">
              <a:rPr lang="it-IT" smtClean="0"/>
              <a:t>‹N›</a:t>
            </a:fld>
            <a:endParaRPr lang="it-IT"/>
          </a:p>
        </p:txBody>
      </p:sp>
    </p:spTree>
    <p:extLst>
      <p:ext uri="{BB962C8B-B14F-4D97-AF65-F5344CB8AC3E}">
        <p14:creationId xmlns:p14="http://schemas.microsoft.com/office/powerpoint/2010/main" val="4172026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02E67F6-7A37-324E-AB69-03D3D6ACD626}" type="datetimeFigureOut">
              <a:rPr lang="it-IT" smtClean="0"/>
              <a:t>11/09/20</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C650BEE7-9D3A-3949-B819-010E88065499}" type="slidenum">
              <a:rPr lang="it-IT" smtClean="0"/>
              <a:t>‹N›</a:t>
            </a:fld>
            <a:endParaRPr lang="it-IT"/>
          </a:p>
        </p:txBody>
      </p:sp>
    </p:spTree>
    <p:extLst>
      <p:ext uri="{BB962C8B-B14F-4D97-AF65-F5344CB8AC3E}">
        <p14:creationId xmlns:p14="http://schemas.microsoft.com/office/powerpoint/2010/main" val="1589527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2E67F6-7A37-324E-AB69-03D3D6ACD626}" type="datetimeFigureOut">
              <a:rPr lang="it-IT" smtClean="0"/>
              <a:t>11/09/20</a:t>
            </a:fld>
            <a:endParaRPr lang="it-IT"/>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50BEE7-9D3A-3949-B819-010E88065499}" type="slidenum">
              <a:rPr lang="it-IT" smtClean="0"/>
              <a:t>‹N›</a:t>
            </a:fld>
            <a:endParaRPr lang="it-IT"/>
          </a:p>
        </p:txBody>
      </p:sp>
    </p:spTree>
    <p:extLst>
      <p:ext uri="{BB962C8B-B14F-4D97-AF65-F5344CB8AC3E}">
        <p14:creationId xmlns:p14="http://schemas.microsoft.com/office/powerpoint/2010/main" val="27684062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tiff"/><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BF6F5D84-83E5-684C-81A6-AA9058A67606}"/>
              </a:ext>
            </a:extLst>
          </p:cNvPr>
          <p:cNvPicPr>
            <a:picLocks noChangeAspect="1"/>
          </p:cNvPicPr>
          <p:nvPr/>
        </p:nvPicPr>
        <p:blipFill rotWithShape="1">
          <a:blip r:embed="rId2"/>
          <a:srcRect t="3557"/>
          <a:stretch/>
        </p:blipFill>
        <p:spPr>
          <a:xfrm>
            <a:off x="0" y="1507958"/>
            <a:ext cx="9906000" cy="5350042"/>
          </a:xfrm>
          <a:prstGeom prst="rect">
            <a:avLst/>
          </a:prstGeom>
        </p:spPr>
      </p:pic>
      <p:sp>
        <p:nvSpPr>
          <p:cNvPr id="7" name="CasellaDiTesto 6">
            <a:extLst>
              <a:ext uri="{FF2B5EF4-FFF2-40B4-BE49-F238E27FC236}">
                <a16:creationId xmlns:a16="http://schemas.microsoft.com/office/drawing/2014/main" id="{375E0613-9609-7048-847D-1819393B30A4}"/>
              </a:ext>
            </a:extLst>
          </p:cNvPr>
          <p:cNvSpPr txBox="1"/>
          <p:nvPr/>
        </p:nvSpPr>
        <p:spPr>
          <a:xfrm>
            <a:off x="0" y="534954"/>
            <a:ext cx="9906000" cy="1538883"/>
          </a:xfrm>
          <a:prstGeom prst="rect">
            <a:avLst/>
          </a:prstGeom>
          <a:noFill/>
        </p:spPr>
        <p:txBody>
          <a:bodyPr wrap="square" rtlCol="0">
            <a:spAutoFit/>
          </a:bodyPr>
          <a:lstStyle/>
          <a:p>
            <a:r>
              <a:rPr lang="it-IT" sz="1400" b="1" dirty="0"/>
              <a:t>LABORATORI DI COMPOSIZIONE ARCHITETTONICA E URBANA _CORSI DI ARCHITETTURA DEGLI INTERNI AA.2020_2021</a:t>
            </a:r>
          </a:p>
          <a:p>
            <a:r>
              <a:rPr lang="it-IT" sz="1000" dirty="0"/>
              <a:t>A) Camillo </a:t>
            </a:r>
            <a:r>
              <a:rPr lang="it-IT" sz="1000" dirty="0" err="1"/>
              <a:t>Orfeo_Ombretta</a:t>
            </a:r>
            <a:r>
              <a:rPr lang="it-IT" sz="1000" dirty="0"/>
              <a:t> </a:t>
            </a:r>
            <a:r>
              <a:rPr lang="it-IT" sz="1000" dirty="0" err="1"/>
              <a:t>Iardino</a:t>
            </a:r>
            <a:endParaRPr lang="it-IT" sz="1000" dirty="0"/>
          </a:p>
          <a:p>
            <a:r>
              <a:rPr lang="it-IT" sz="1000" dirty="0"/>
              <a:t>B) Bruna di Palma_ Gioconda Cafiero</a:t>
            </a:r>
          </a:p>
          <a:p>
            <a:r>
              <a:rPr lang="it-IT" sz="1000" dirty="0"/>
              <a:t>C) Daniela </a:t>
            </a:r>
            <a:r>
              <a:rPr lang="it-IT" sz="1000" dirty="0" err="1"/>
              <a:t>Buonanno_Nicola</a:t>
            </a:r>
            <a:r>
              <a:rPr lang="it-IT" sz="1000" dirty="0"/>
              <a:t> Flora</a:t>
            </a:r>
          </a:p>
          <a:p>
            <a:r>
              <a:rPr lang="it-IT" sz="1000" dirty="0"/>
              <a:t>D) Serena </a:t>
            </a:r>
            <a:r>
              <a:rPr lang="it-IT" sz="1000" dirty="0" err="1"/>
              <a:t>Acciai_Francesca</a:t>
            </a:r>
            <a:r>
              <a:rPr lang="it-IT" sz="1000" dirty="0"/>
              <a:t> </a:t>
            </a:r>
            <a:r>
              <a:rPr lang="it-IT" sz="1000" dirty="0" err="1"/>
              <a:t>Iarrusso</a:t>
            </a:r>
            <a:endParaRPr lang="it-IT" sz="1000" dirty="0"/>
          </a:p>
          <a:p>
            <a:endParaRPr lang="it-IT" sz="1000" dirty="0"/>
          </a:p>
          <a:p>
            <a:endParaRPr lang="it-IT" sz="1000" dirty="0"/>
          </a:p>
          <a:p>
            <a:endParaRPr lang="it-IT" sz="1000" dirty="0"/>
          </a:p>
          <a:p>
            <a:endParaRPr lang="it-IT" sz="1000" dirty="0"/>
          </a:p>
        </p:txBody>
      </p:sp>
      <p:pic>
        <p:nvPicPr>
          <p:cNvPr id="8" name="Immagine 7">
            <a:extLst>
              <a:ext uri="{FF2B5EF4-FFF2-40B4-BE49-F238E27FC236}">
                <a16:creationId xmlns:a16="http://schemas.microsoft.com/office/drawing/2014/main" id="{F6DEC472-698F-0C4D-8A55-540CDAAD5D84}"/>
              </a:ext>
            </a:extLst>
          </p:cNvPr>
          <p:cNvPicPr/>
          <p:nvPr/>
        </p:nvPicPr>
        <p:blipFill rotWithShape="1">
          <a:blip r:embed="rId3">
            <a:extLst>
              <a:ext uri="{28A0092B-C50C-407E-A947-70E740481C1C}">
                <a14:useLocalDpi xmlns:a14="http://schemas.microsoft.com/office/drawing/2010/main" val="0"/>
              </a:ext>
            </a:extLst>
          </a:blip>
          <a:srcRect r="41364" b="18037"/>
          <a:stretch/>
        </p:blipFill>
        <p:spPr bwMode="auto">
          <a:xfrm>
            <a:off x="76050" y="29529"/>
            <a:ext cx="2971950" cy="419650"/>
          </a:xfrm>
          <a:prstGeom prst="rect">
            <a:avLst/>
          </a:prstGeom>
          <a:noFill/>
          <a:ln>
            <a:noFill/>
          </a:ln>
        </p:spPr>
      </p:pic>
      <p:pic>
        <p:nvPicPr>
          <p:cNvPr id="9" name="Immagine 8">
            <a:extLst>
              <a:ext uri="{FF2B5EF4-FFF2-40B4-BE49-F238E27FC236}">
                <a16:creationId xmlns:a16="http://schemas.microsoft.com/office/drawing/2014/main" id="{21DA7547-A135-7242-B9BB-208DC82009B3}"/>
              </a:ext>
            </a:extLst>
          </p:cNvPr>
          <p:cNvPicPr/>
          <p:nvPr/>
        </p:nvPicPr>
        <p:blipFill rotWithShape="1">
          <a:blip r:embed="rId3">
            <a:extLst>
              <a:ext uri="{28A0092B-C50C-407E-A947-70E740481C1C}">
                <a14:useLocalDpi xmlns:a14="http://schemas.microsoft.com/office/drawing/2010/main" val="0"/>
              </a:ext>
            </a:extLst>
          </a:blip>
          <a:srcRect l="90214" r="-247"/>
          <a:stretch/>
        </p:blipFill>
        <p:spPr bwMode="auto">
          <a:xfrm>
            <a:off x="8931081" y="81672"/>
            <a:ext cx="898869" cy="832728"/>
          </a:xfrm>
          <a:prstGeom prst="rect">
            <a:avLst/>
          </a:prstGeom>
          <a:noFill/>
          <a:ln>
            <a:noFill/>
          </a:ln>
        </p:spPr>
      </p:pic>
      <p:sp>
        <p:nvSpPr>
          <p:cNvPr id="10" name="Rettangolo 9">
            <a:extLst>
              <a:ext uri="{FF2B5EF4-FFF2-40B4-BE49-F238E27FC236}">
                <a16:creationId xmlns:a16="http://schemas.microsoft.com/office/drawing/2014/main" id="{84EDB635-D35F-1544-841C-8081D47E6E35}"/>
              </a:ext>
            </a:extLst>
          </p:cNvPr>
          <p:cNvSpPr/>
          <p:nvPr/>
        </p:nvSpPr>
        <p:spPr>
          <a:xfrm>
            <a:off x="3527258" y="914400"/>
            <a:ext cx="5721015" cy="461665"/>
          </a:xfrm>
          <a:prstGeom prst="rect">
            <a:avLst/>
          </a:prstGeom>
        </p:spPr>
        <p:txBody>
          <a:bodyPr wrap="square">
            <a:spAutoFit/>
          </a:bodyPr>
          <a:lstStyle/>
          <a:p>
            <a:r>
              <a:rPr lang="it-IT" sz="1200" dirty="0">
                <a:solidFill>
                  <a:srgbClr val="000000"/>
                </a:solidFill>
              </a:rPr>
              <a:t>Per una nuova cura dell'abitare</a:t>
            </a:r>
            <a:br>
              <a:rPr lang="it-IT" sz="1200" dirty="0">
                <a:solidFill>
                  <a:srgbClr val="000000"/>
                </a:solidFill>
              </a:rPr>
            </a:br>
            <a:r>
              <a:rPr lang="it-IT" sz="1200" dirty="0">
                <a:solidFill>
                  <a:srgbClr val="000000"/>
                </a:solidFill>
              </a:rPr>
              <a:t>Le residenze "speciali" nell'area del vallone San Rocco - Colli </a:t>
            </a:r>
            <a:r>
              <a:rPr lang="it-IT" sz="1200" dirty="0" err="1">
                <a:solidFill>
                  <a:srgbClr val="000000"/>
                </a:solidFill>
              </a:rPr>
              <a:t>Aminei</a:t>
            </a:r>
            <a:r>
              <a:rPr lang="it-IT" sz="1200" dirty="0">
                <a:solidFill>
                  <a:srgbClr val="000000"/>
                </a:solidFill>
              </a:rPr>
              <a:t> a Napoli</a:t>
            </a:r>
            <a:endParaRPr lang="it-IT" sz="1200" b="0" i="0" u="none" strike="noStrike" dirty="0">
              <a:solidFill>
                <a:srgbClr val="000000"/>
              </a:solidFill>
              <a:effectLst/>
            </a:endParaRPr>
          </a:p>
        </p:txBody>
      </p:sp>
    </p:spTree>
    <p:extLst>
      <p:ext uri="{BB962C8B-B14F-4D97-AF65-F5344CB8AC3E}">
        <p14:creationId xmlns:p14="http://schemas.microsoft.com/office/powerpoint/2010/main" val="655647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375E0613-9609-7048-847D-1819393B30A4}"/>
              </a:ext>
            </a:extLst>
          </p:cNvPr>
          <p:cNvSpPr txBox="1"/>
          <p:nvPr/>
        </p:nvSpPr>
        <p:spPr>
          <a:xfrm>
            <a:off x="0" y="534954"/>
            <a:ext cx="9906000" cy="1538883"/>
          </a:xfrm>
          <a:prstGeom prst="rect">
            <a:avLst/>
          </a:prstGeom>
          <a:noFill/>
        </p:spPr>
        <p:txBody>
          <a:bodyPr wrap="square" rtlCol="0">
            <a:spAutoFit/>
          </a:bodyPr>
          <a:lstStyle/>
          <a:p>
            <a:r>
              <a:rPr lang="it-IT" sz="1400" b="1" dirty="0"/>
              <a:t>LABORATORI DI COMPOSIZIONE ARCHITETTONICA E URBANA _CORSI DI ARCHITETTURA DEGLI INTERNI AA.2020_2021</a:t>
            </a:r>
          </a:p>
          <a:p>
            <a:r>
              <a:rPr lang="it-IT" sz="1000" dirty="0"/>
              <a:t>A) Camillo </a:t>
            </a:r>
            <a:r>
              <a:rPr lang="it-IT" sz="1000" dirty="0" err="1"/>
              <a:t>Orfeo_Ombretta</a:t>
            </a:r>
            <a:r>
              <a:rPr lang="it-IT" sz="1000" dirty="0"/>
              <a:t> </a:t>
            </a:r>
            <a:r>
              <a:rPr lang="it-IT" sz="1000" dirty="0" err="1"/>
              <a:t>Iardino</a:t>
            </a:r>
            <a:endParaRPr lang="it-IT" sz="1000" dirty="0"/>
          </a:p>
          <a:p>
            <a:r>
              <a:rPr lang="it-IT" sz="1000" dirty="0"/>
              <a:t>B) Bruna di Palma_ Gioconda Cafiero</a:t>
            </a:r>
          </a:p>
          <a:p>
            <a:r>
              <a:rPr lang="it-IT" sz="1000" dirty="0"/>
              <a:t>C) Daniela </a:t>
            </a:r>
            <a:r>
              <a:rPr lang="it-IT" sz="1000" dirty="0" err="1"/>
              <a:t>Buonanno_Nicola</a:t>
            </a:r>
            <a:r>
              <a:rPr lang="it-IT" sz="1000" dirty="0"/>
              <a:t> Flora</a:t>
            </a:r>
          </a:p>
          <a:p>
            <a:r>
              <a:rPr lang="it-IT" sz="1000" dirty="0"/>
              <a:t>D) Serena </a:t>
            </a:r>
            <a:r>
              <a:rPr lang="it-IT" sz="1000" dirty="0" err="1"/>
              <a:t>Acciai_Francesca</a:t>
            </a:r>
            <a:r>
              <a:rPr lang="it-IT" sz="1000" dirty="0"/>
              <a:t> </a:t>
            </a:r>
            <a:r>
              <a:rPr lang="it-IT" sz="1000" dirty="0" err="1"/>
              <a:t>Iarrusso</a:t>
            </a:r>
            <a:endParaRPr lang="it-IT" sz="1000" dirty="0"/>
          </a:p>
          <a:p>
            <a:endParaRPr lang="it-IT" sz="1000" dirty="0"/>
          </a:p>
          <a:p>
            <a:endParaRPr lang="it-IT" sz="1000" dirty="0"/>
          </a:p>
          <a:p>
            <a:endParaRPr lang="it-IT" sz="1000" dirty="0"/>
          </a:p>
          <a:p>
            <a:endParaRPr lang="it-IT" sz="1000" dirty="0"/>
          </a:p>
        </p:txBody>
      </p:sp>
      <p:pic>
        <p:nvPicPr>
          <p:cNvPr id="8" name="Immagine 7">
            <a:extLst>
              <a:ext uri="{FF2B5EF4-FFF2-40B4-BE49-F238E27FC236}">
                <a16:creationId xmlns:a16="http://schemas.microsoft.com/office/drawing/2014/main" id="{F6DEC472-698F-0C4D-8A55-540CDAAD5D84}"/>
              </a:ext>
            </a:extLst>
          </p:cNvPr>
          <p:cNvPicPr/>
          <p:nvPr/>
        </p:nvPicPr>
        <p:blipFill rotWithShape="1">
          <a:blip r:embed="rId2">
            <a:extLst>
              <a:ext uri="{28A0092B-C50C-407E-A947-70E740481C1C}">
                <a14:useLocalDpi xmlns:a14="http://schemas.microsoft.com/office/drawing/2010/main" val="0"/>
              </a:ext>
            </a:extLst>
          </a:blip>
          <a:srcRect r="41364" b="18037"/>
          <a:stretch/>
        </p:blipFill>
        <p:spPr bwMode="auto">
          <a:xfrm>
            <a:off x="76050" y="29529"/>
            <a:ext cx="2971950" cy="419650"/>
          </a:xfrm>
          <a:prstGeom prst="rect">
            <a:avLst/>
          </a:prstGeom>
          <a:noFill/>
          <a:ln>
            <a:noFill/>
          </a:ln>
        </p:spPr>
      </p:pic>
      <p:pic>
        <p:nvPicPr>
          <p:cNvPr id="9" name="Immagine 8">
            <a:extLst>
              <a:ext uri="{FF2B5EF4-FFF2-40B4-BE49-F238E27FC236}">
                <a16:creationId xmlns:a16="http://schemas.microsoft.com/office/drawing/2014/main" id="{21DA7547-A135-7242-B9BB-208DC82009B3}"/>
              </a:ext>
            </a:extLst>
          </p:cNvPr>
          <p:cNvPicPr/>
          <p:nvPr/>
        </p:nvPicPr>
        <p:blipFill rotWithShape="1">
          <a:blip r:embed="rId2">
            <a:extLst>
              <a:ext uri="{28A0092B-C50C-407E-A947-70E740481C1C}">
                <a14:useLocalDpi xmlns:a14="http://schemas.microsoft.com/office/drawing/2010/main" val="0"/>
              </a:ext>
            </a:extLst>
          </a:blip>
          <a:srcRect l="90214" r="-247"/>
          <a:stretch/>
        </p:blipFill>
        <p:spPr bwMode="auto">
          <a:xfrm>
            <a:off x="8931081" y="81672"/>
            <a:ext cx="898869" cy="832728"/>
          </a:xfrm>
          <a:prstGeom prst="rect">
            <a:avLst/>
          </a:prstGeom>
          <a:noFill/>
          <a:ln>
            <a:noFill/>
          </a:ln>
        </p:spPr>
      </p:pic>
      <p:pic>
        <p:nvPicPr>
          <p:cNvPr id="2" name="Immagine 1">
            <a:extLst>
              <a:ext uri="{FF2B5EF4-FFF2-40B4-BE49-F238E27FC236}">
                <a16:creationId xmlns:a16="http://schemas.microsoft.com/office/drawing/2014/main" id="{E1CB20FF-586E-3040-9F8A-351AEB9FF579}"/>
              </a:ext>
            </a:extLst>
          </p:cNvPr>
          <p:cNvPicPr>
            <a:picLocks noChangeAspect="1"/>
          </p:cNvPicPr>
          <p:nvPr/>
        </p:nvPicPr>
        <p:blipFill>
          <a:blip r:embed="rId3"/>
          <a:stretch>
            <a:fillRect/>
          </a:stretch>
        </p:blipFill>
        <p:spPr>
          <a:xfrm>
            <a:off x="2141771" y="1382851"/>
            <a:ext cx="7684168" cy="5553012"/>
          </a:xfrm>
          <a:prstGeom prst="rect">
            <a:avLst/>
          </a:prstGeom>
        </p:spPr>
      </p:pic>
      <p:sp>
        <p:nvSpPr>
          <p:cNvPr id="4" name="Rettangolo 3">
            <a:extLst>
              <a:ext uri="{FF2B5EF4-FFF2-40B4-BE49-F238E27FC236}">
                <a16:creationId xmlns:a16="http://schemas.microsoft.com/office/drawing/2014/main" id="{442A5735-8F85-DF4A-8AC6-A5770D8B0043}"/>
              </a:ext>
            </a:extLst>
          </p:cNvPr>
          <p:cNvSpPr/>
          <p:nvPr/>
        </p:nvSpPr>
        <p:spPr>
          <a:xfrm>
            <a:off x="5628774" y="5798097"/>
            <a:ext cx="4953000" cy="246221"/>
          </a:xfrm>
          <a:prstGeom prst="rect">
            <a:avLst/>
          </a:prstGeom>
        </p:spPr>
        <p:txBody>
          <a:bodyPr>
            <a:spAutoFit/>
          </a:bodyPr>
          <a:lstStyle/>
          <a:p>
            <a:r>
              <a:rPr lang="it-IT" sz="1000" dirty="0"/>
              <a:t>L’area nel Parco Metropolitano delle Colline di Napoli </a:t>
            </a:r>
          </a:p>
        </p:txBody>
      </p:sp>
      <p:sp>
        <p:nvSpPr>
          <p:cNvPr id="11" name="Rettangolo 10">
            <a:extLst>
              <a:ext uri="{FF2B5EF4-FFF2-40B4-BE49-F238E27FC236}">
                <a16:creationId xmlns:a16="http://schemas.microsoft.com/office/drawing/2014/main" id="{66890CB4-E17A-1342-9126-ABEA3E014261}"/>
              </a:ext>
            </a:extLst>
          </p:cNvPr>
          <p:cNvSpPr/>
          <p:nvPr/>
        </p:nvSpPr>
        <p:spPr>
          <a:xfrm>
            <a:off x="3527258" y="914400"/>
            <a:ext cx="5721015" cy="461665"/>
          </a:xfrm>
          <a:prstGeom prst="rect">
            <a:avLst/>
          </a:prstGeom>
        </p:spPr>
        <p:txBody>
          <a:bodyPr wrap="square">
            <a:spAutoFit/>
          </a:bodyPr>
          <a:lstStyle/>
          <a:p>
            <a:r>
              <a:rPr lang="it-IT" sz="1200" dirty="0">
                <a:solidFill>
                  <a:srgbClr val="000000"/>
                </a:solidFill>
              </a:rPr>
              <a:t>Per una nuova cura dell'abitare</a:t>
            </a:r>
            <a:br>
              <a:rPr lang="it-IT" sz="1200" dirty="0">
                <a:solidFill>
                  <a:srgbClr val="000000"/>
                </a:solidFill>
              </a:rPr>
            </a:br>
            <a:r>
              <a:rPr lang="it-IT" sz="1200" dirty="0">
                <a:solidFill>
                  <a:srgbClr val="000000"/>
                </a:solidFill>
              </a:rPr>
              <a:t>Le residenze "speciali" nell'area del vallone San Rocco - Colli </a:t>
            </a:r>
            <a:r>
              <a:rPr lang="it-IT" sz="1200" dirty="0" err="1">
                <a:solidFill>
                  <a:srgbClr val="000000"/>
                </a:solidFill>
              </a:rPr>
              <a:t>Aminei</a:t>
            </a:r>
            <a:r>
              <a:rPr lang="it-IT" sz="1200" dirty="0">
                <a:solidFill>
                  <a:srgbClr val="000000"/>
                </a:solidFill>
              </a:rPr>
              <a:t> a Napoli</a:t>
            </a:r>
            <a:endParaRPr lang="it-IT" sz="1200" b="0" i="0" u="none" strike="noStrike" dirty="0">
              <a:solidFill>
                <a:srgbClr val="000000"/>
              </a:solidFill>
              <a:effectLst/>
            </a:endParaRPr>
          </a:p>
        </p:txBody>
      </p:sp>
      <p:sp>
        <p:nvSpPr>
          <p:cNvPr id="13" name="Rettangolo 12">
            <a:extLst>
              <a:ext uri="{FF2B5EF4-FFF2-40B4-BE49-F238E27FC236}">
                <a16:creationId xmlns:a16="http://schemas.microsoft.com/office/drawing/2014/main" id="{F9638C8D-78C7-3047-AB57-8DA2B8294C15}"/>
              </a:ext>
            </a:extLst>
          </p:cNvPr>
          <p:cNvSpPr/>
          <p:nvPr/>
        </p:nvSpPr>
        <p:spPr>
          <a:xfrm>
            <a:off x="11565" y="2159612"/>
            <a:ext cx="2061710" cy="4555093"/>
          </a:xfrm>
          <a:prstGeom prst="rect">
            <a:avLst/>
          </a:prstGeom>
        </p:spPr>
        <p:txBody>
          <a:bodyPr wrap="square">
            <a:spAutoFit/>
          </a:bodyPr>
          <a:lstStyle/>
          <a:p>
            <a:r>
              <a:rPr lang="it-IT" sz="1000" dirty="0">
                <a:solidFill>
                  <a:srgbClr val="000000"/>
                </a:solidFill>
              </a:rPr>
              <a:t>L'ambito del Vallone San Rocco (circa 300 ha), destinato dal </a:t>
            </a:r>
            <a:r>
              <a:rPr lang="it-IT" sz="1000" dirty="0" err="1">
                <a:solidFill>
                  <a:srgbClr val="000000"/>
                </a:solidFill>
              </a:rPr>
              <a:t>Prg</a:t>
            </a:r>
            <a:r>
              <a:rPr lang="it-IT" sz="1000" dirty="0">
                <a:solidFill>
                  <a:srgbClr val="000000"/>
                </a:solidFill>
              </a:rPr>
              <a:t> a parco di scala urbana, è compreso nel più ampio Parco Metropolitano delle Colline di Napoli (circa 2.215 ha). Il vallone è un'incisione formatasi per l'erosione delle acque provenienti dalla collina dei Camaldoli, e si sviluppa in direzione est-ovest per circa sei chilometri. Nel perimetro dell'ambito del San Rocco, come delimitato dal </a:t>
            </a:r>
            <a:r>
              <a:rPr lang="it-IT" sz="1000" dirty="0" err="1">
                <a:solidFill>
                  <a:srgbClr val="000000"/>
                </a:solidFill>
              </a:rPr>
              <a:t>Prg</a:t>
            </a:r>
            <a:r>
              <a:rPr lang="it-IT" sz="1000" dirty="0">
                <a:solidFill>
                  <a:srgbClr val="000000"/>
                </a:solidFill>
              </a:rPr>
              <a:t>, oltre all'incisione vera e propria costituita dal fondovalle (l'alveo e i versanti dell'impluvio), sono presenti le aree sommitali che si affacciano sul vallone e che ne costituiscono al contorno il suo bacino di riferimento. Se poi si considera che il vallone, come vallone di Miano prima e Santa Maria ai Monti poi, cinge il parco di Capodimonte (circa 134 ha di bosco), costituendone morfologicamente la sua naturale estensione sul lato nord ed est, si configura un insieme unitario di eccezionale valenza ambientale e paesaggistica maggiore di 400 ha. </a:t>
            </a:r>
            <a:endParaRPr lang="it-IT" sz="1000" b="0" i="0" u="none" strike="noStrike" dirty="0">
              <a:solidFill>
                <a:srgbClr val="000000"/>
              </a:solidFill>
              <a:effectLst/>
            </a:endParaRPr>
          </a:p>
        </p:txBody>
      </p:sp>
      <p:sp>
        <p:nvSpPr>
          <p:cNvPr id="15" name="Rettangolo 14">
            <a:extLst>
              <a:ext uri="{FF2B5EF4-FFF2-40B4-BE49-F238E27FC236}">
                <a16:creationId xmlns:a16="http://schemas.microsoft.com/office/drawing/2014/main" id="{6709B28B-7575-C14F-A4FA-B3B7FA78055C}"/>
              </a:ext>
            </a:extLst>
          </p:cNvPr>
          <p:cNvSpPr/>
          <p:nvPr/>
        </p:nvSpPr>
        <p:spPr>
          <a:xfrm>
            <a:off x="3679658" y="1066800"/>
            <a:ext cx="5721015" cy="461665"/>
          </a:xfrm>
          <a:prstGeom prst="rect">
            <a:avLst/>
          </a:prstGeom>
        </p:spPr>
        <p:txBody>
          <a:bodyPr wrap="square">
            <a:spAutoFit/>
          </a:bodyPr>
          <a:lstStyle/>
          <a:p>
            <a:r>
              <a:rPr lang="it-IT" sz="1200" dirty="0">
                <a:solidFill>
                  <a:srgbClr val="000000"/>
                </a:solidFill>
              </a:rPr>
              <a:t>Per una nuova cura dell'abitare</a:t>
            </a:r>
            <a:br>
              <a:rPr lang="it-IT" sz="1200" dirty="0">
                <a:solidFill>
                  <a:srgbClr val="000000"/>
                </a:solidFill>
              </a:rPr>
            </a:br>
            <a:r>
              <a:rPr lang="it-IT" sz="1200" dirty="0">
                <a:solidFill>
                  <a:srgbClr val="000000"/>
                </a:solidFill>
              </a:rPr>
              <a:t>Le residenze "speciali" nell'area del vallone San Rocco - Colli </a:t>
            </a:r>
            <a:r>
              <a:rPr lang="it-IT" sz="1200" dirty="0" err="1">
                <a:solidFill>
                  <a:srgbClr val="000000"/>
                </a:solidFill>
              </a:rPr>
              <a:t>Aminei</a:t>
            </a:r>
            <a:r>
              <a:rPr lang="it-IT" sz="1200" dirty="0">
                <a:solidFill>
                  <a:srgbClr val="000000"/>
                </a:solidFill>
              </a:rPr>
              <a:t> a Napoli</a:t>
            </a:r>
            <a:endParaRPr lang="it-IT" sz="1200" b="0" i="0" u="none" strike="noStrike" dirty="0">
              <a:solidFill>
                <a:srgbClr val="000000"/>
              </a:solidFill>
              <a:effectLst/>
            </a:endParaRPr>
          </a:p>
        </p:txBody>
      </p:sp>
    </p:spTree>
    <p:extLst>
      <p:ext uri="{BB962C8B-B14F-4D97-AF65-F5344CB8AC3E}">
        <p14:creationId xmlns:p14="http://schemas.microsoft.com/office/powerpoint/2010/main" val="36586681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375E0613-9609-7048-847D-1819393B30A4}"/>
              </a:ext>
            </a:extLst>
          </p:cNvPr>
          <p:cNvSpPr txBox="1"/>
          <p:nvPr/>
        </p:nvSpPr>
        <p:spPr>
          <a:xfrm>
            <a:off x="0" y="534954"/>
            <a:ext cx="9906000" cy="1538883"/>
          </a:xfrm>
          <a:prstGeom prst="rect">
            <a:avLst/>
          </a:prstGeom>
          <a:noFill/>
        </p:spPr>
        <p:txBody>
          <a:bodyPr wrap="square" rtlCol="0">
            <a:spAutoFit/>
          </a:bodyPr>
          <a:lstStyle/>
          <a:p>
            <a:r>
              <a:rPr lang="it-IT" sz="1400" b="1" dirty="0"/>
              <a:t>LABORATORI DI COMPOSIZIONE ARCHITETTONICA E URBANA _CORSI DI ARCHITETTURA DEGLI INTERNI AA.2020_2021</a:t>
            </a:r>
          </a:p>
          <a:p>
            <a:r>
              <a:rPr lang="it-IT" sz="1000" dirty="0"/>
              <a:t>A) Camillo </a:t>
            </a:r>
            <a:r>
              <a:rPr lang="it-IT" sz="1000" dirty="0" err="1"/>
              <a:t>Orfeo_Ombretta</a:t>
            </a:r>
            <a:r>
              <a:rPr lang="it-IT" sz="1000" dirty="0"/>
              <a:t> </a:t>
            </a:r>
            <a:r>
              <a:rPr lang="it-IT" sz="1000" dirty="0" err="1"/>
              <a:t>Iardino</a:t>
            </a:r>
            <a:endParaRPr lang="it-IT" sz="1000" dirty="0"/>
          </a:p>
          <a:p>
            <a:r>
              <a:rPr lang="it-IT" sz="1000" dirty="0"/>
              <a:t>B) Bruna di Palma_ Gioconda Cafiero</a:t>
            </a:r>
          </a:p>
          <a:p>
            <a:r>
              <a:rPr lang="it-IT" sz="1000" dirty="0"/>
              <a:t>C) Daniela </a:t>
            </a:r>
            <a:r>
              <a:rPr lang="it-IT" sz="1000" dirty="0" err="1"/>
              <a:t>Buonanno_Nicola</a:t>
            </a:r>
            <a:r>
              <a:rPr lang="it-IT" sz="1000" dirty="0"/>
              <a:t> Flora</a:t>
            </a:r>
          </a:p>
          <a:p>
            <a:r>
              <a:rPr lang="it-IT" sz="1000" dirty="0"/>
              <a:t>D) Serena </a:t>
            </a:r>
            <a:r>
              <a:rPr lang="it-IT" sz="1000" dirty="0" err="1"/>
              <a:t>Acciai_Francesca</a:t>
            </a:r>
            <a:r>
              <a:rPr lang="it-IT" sz="1000" dirty="0"/>
              <a:t> </a:t>
            </a:r>
            <a:r>
              <a:rPr lang="it-IT" sz="1000" dirty="0" err="1"/>
              <a:t>Iarrusso</a:t>
            </a:r>
            <a:endParaRPr lang="it-IT" sz="1000" dirty="0"/>
          </a:p>
          <a:p>
            <a:endParaRPr lang="it-IT" sz="1000" dirty="0"/>
          </a:p>
          <a:p>
            <a:endParaRPr lang="it-IT" sz="1000" dirty="0"/>
          </a:p>
          <a:p>
            <a:endParaRPr lang="it-IT" sz="1000" dirty="0"/>
          </a:p>
          <a:p>
            <a:endParaRPr lang="it-IT" sz="1000" dirty="0"/>
          </a:p>
        </p:txBody>
      </p:sp>
      <p:pic>
        <p:nvPicPr>
          <p:cNvPr id="8" name="Immagine 7">
            <a:extLst>
              <a:ext uri="{FF2B5EF4-FFF2-40B4-BE49-F238E27FC236}">
                <a16:creationId xmlns:a16="http://schemas.microsoft.com/office/drawing/2014/main" id="{F6DEC472-698F-0C4D-8A55-540CDAAD5D84}"/>
              </a:ext>
            </a:extLst>
          </p:cNvPr>
          <p:cNvPicPr/>
          <p:nvPr/>
        </p:nvPicPr>
        <p:blipFill rotWithShape="1">
          <a:blip r:embed="rId2">
            <a:extLst>
              <a:ext uri="{28A0092B-C50C-407E-A947-70E740481C1C}">
                <a14:useLocalDpi xmlns:a14="http://schemas.microsoft.com/office/drawing/2010/main" val="0"/>
              </a:ext>
            </a:extLst>
          </a:blip>
          <a:srcRect r="41364" b="18037"/>
          <a:stretch/>
        </p:blipFill>
        <p:spPr bwMode="auto">
          <a:xfrm>
            <a:off x="76050" y="29529"/>
            <a:ext cx="2971950" cy="419650"/>
          </a:xfrm>
          <a:prstGeom prst="rect">
            <a:avLst/>
          </a:prstGeom>
          <a:noFill/>
          <a:ln>
            <a:noFill/>
          </a:ln>
        </p:spPr>
      </p:pic>
      <p:pic>
        <p:nvPicPr>
          <p:cNvPr id="9" name="Immagine 8">
            <a:extLst>
              <a:ext uri="{FF2B5EF4-FFF2-40B4-BE49-F238E27FC236}">
                <a16:creationId xmlns:a16="http://schemas.microsoft.com/office/drawing/2014/main" id="{21DA7547-A135-7242-B9BB-208DC82009B3}"/>
              </a:ext>
            </a:extLst>
          </p:cNvPr>
          <p:cNvPicPr/>
          <p:nvPr/>
        </p:nvPicPr>
        <p:blipFill rotWithShape="1">
          <a:blip r:embed="rId2">
            <a:extLst>
              <a:ext uri="{28A0092B-C50C-407E-A947-70E740481C1C}">
                <a14:useLocalDpi xmlns:a14="http://schemas.microsoft.com/office/drawing/2010/main" val="0"/>
              </a:ext>
            </a:extLst>
          </a:blip>
          <a:srcRect l="90214" r="-247"/>
          <a:stretch/>
        </p:blipFill>
        <p:spPr bwMode="auto">
          <a:xfrm>
            <a:off x="8931081" y="81672"/>
            <a:ext cx="898869" cy="832728"/>
          </a:xfrm>
          <a:prstGeom prst="rect">
            <a:avLst/>
          </a:prstGeom>
          <a:noFill/>
          <a:ln>
            <a:noFill/>
          </a:ln>
        </p:spPr>
      </p:pic>
      <p:pic>
        <p:nvPicPr>
          <p:cNvPr id="3" name="Immagine 2">
            <a:extLst>
              <a:ext uri="{FF2B5EF4-FFF2-40B4-BE49-F238E27FC236}">
                <a16:creationId xmlns:a16="http://schemas.microsoft.com/office/drawing/2014/main" id="{CF87D074-3BC9-6E49-A497-CFFA9E2478CB}"/>
              </a:ext>
            </a:extLst>
          </p:cNvPr>
          <p:cNvPicPr>
            <a:picLocks noChangeAspect="1"/>
          </p:cNvPicPr>
          <p:nvPr/>
        </p:nvPicPr>
        <p:blipFill>
          <a:blip r:embed="rId3"/>
          <a:stretch>
            <a:fillRect/>
          </a:stretch>
        </p:blipFill>
        <p:spPr>
          <a:xfrm>
            <a:off x="0" y="2164617"/>
            <a:ext cx="9906000" cy="4693383"/>
          </a:xfrm>
          <a:prstGeom prst="rect">
            <a:avLst/>
          </a:prstGeom>
        </p:spPr>
      </p:pic>
      <p:sp>
        <p:nvSpPr>
          <p:cNvPr id="11" name="Ovale 10">
            <a:extLst>
              <a:ext uri="{FF2B5EF4-FFF2-40B4-BE49-F238E27FC236}">
                <a16:creationId xmlns:a16="http://schemas.microsoft.com/office/drawing/2014/main" id="{41AC7474-5DE0-7C48-9B25-4B9B2B99558E}"/>
              </a:ext>
            </a:extLst>
          </p:cNvPr>
          <p:cNvSpPr/>
          <p:nvPr/>
        </p:nvSpPr>
        <p:spPr>
          <a:xfrm>
            <a:off x="2069431" y="2793808"/>
            <a:ext cx="1708485" cy="170848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a:extLst>
              <a:ext uri="{FF2B5EF4-FFF2-40B4-BE49-F238E27FC236}">
                <a16:creationId xmlns:a16="http://schemas.microsoft.com/office/drawing/2014/main" id="{49CC35AA-0A23-8140-B5E7-F9C471BDDB9C}"/>
              </a:ext>
            </a:extLst>
          </p:cNvPr>
          <p:cNvSpPr txBox="1"/>
          <p:nvPr/>
        </p:nvSpPr>
        <p:spPr>
          <a:xfrm>
            <a:off x="3777916" y="3578963"/>
            <a:ext cx="1776663" cy="923330"/>
          </a:xfrm>
          <a:prstGeom prst="rect">
            <a:avLst/>
          </a:prstGeom>
          <a:noFill/>
        </p:spPr>
        <p:txBody>
          <a:bodyPr wrap="square" rtlCol="0">
            <a:spAutoFit/>
          </a:bodyPr>
          <a:lstStyle/>
          <a:p>
            <a:r>
              <a:rPr lang="it-IT" sz="1400" b="1" dirty="0">
                <a:solidFill>
                  <a:schemeClr val="bg1"/>
                </a:solidFill>
              </a:rPr>
              <a:t>Vallone San Rocco</a:t>
            </a:r>
            <a:endParaRPr lang="it-IT" sz="1000" dirty="0">
              <a:solidFill>
                <a:schemeClr val="bg1"/>
              </a:solidFill>
            </a:endParaRPr>
          </a:p>
          <a:p>
            <a:endParaRPr lang="it-IT" sz="1000" dirty="0"/>
          </a:p>
          <a:p>
            <a:endParaRPr lang="it-IT" sz="1000" dirty="0"/>
          </a:p>
          <a:p>
            <a:endParaRPr lang="it-IT" sz="1000" dirty="0"/>
          </a:p>
          <a:p>
            <a:endParaRPr lang="it-IT" sz="1000" dirty="0"/>
          </a:p>
        </p:txBody>
      </p:sp>
      <p:sp>
        <p:nvSpPr>
          <p:cNvPr id="13" name="Rettangolo 12">
            <a:extLst>
              <a:ext uri="{FF2B5EF4-FFF2-40B4-BE49-F238E27FC236}">
                <a16:creationId xmlns:a16="http://schemas.microsoft.com/office/drawing/2014/main" id="{AD3C2F59-4702-F549-98AD-88F03DBF248D}"/>
              </a:ext>
            </a:extLst>
          </p:cNvPr>
          <p:cNvSpPr/>
          <p:nvPr/>
        </p:nvSpPr>
        <p:spPr>
          <a:xfrm>
            <a:off x="3527258" y="914400"/>
            <a:ext cx="5721015" cy="461665"/>
          </a:xfrm>
          <a:prstGeom prst="rect">
            <a:avLst/>
          </a:prstGeom>
        </p:spPr>
        <p:txBody>
          <a:bodyPr wrap="square">
            <a:spAutoFit/>
          </a:bodyPr>
          <a:lstStyle/>
          <a:p>
            <a:r>
              <a:rPr lang="it-IT" sz="1200" dirty="0">
                <a:solidFill>
                  <a:srgbClr val="000000"/>
                </a:solidFill>
              </a:rPr>
              <a:t>Per una nuova cura dell'abitare</a:t>
            </a:r>
            <a:br>
              <a:rPr lang="it-IT" sz="1200" dirty="0">
                <a:solidFill>
                  <a:srgbClr val="000000"/>
                </a:solidFill>
              </a:rPr>
            </a:br>
            <a:r>
              <a:rPr lang="it-IT" sz="1200" dirty="0">
                <a:solidFill>
                  <a:srgbClr val="000000"/>
                </a:solidFill>
              </a:rPr>
              <a:t>Le residenze "speciali" nell'area del vallone San Rocco - Colli </a:t>
            </a:r>
            <a:r>
              <a:rPr lang="it-IT" sz="1200" dirty="0" err="1">
                <a:solidFill>
                  <a:srgbClr val="000000"/>
                </a:solidFill>
              </a:rPr>
              <a:t>Aminei</a:t>
            </a:r>
            <a:r>
              <a:rPr lang="it-IT" sz="1200" dirty="0">
                <a:solidFill>
                  <a:srgbClr val="000000"/>
                </a:solidFill>
              </a:rPr>
              <a:t> a Napoli</a:t>
            </a:r>
            <a:endParaRPr lang="it-IT" sz="1200" b="0" i="0" u="none" strike="noStrike" dirty="0">
              <a:solidFill>
                <a:srgbClr val="000000"/>
              </a:solidFill>
              <a:effectLst/>
            </a:endParaRPr>
          </a:p>
        </p:txBody>
      </p:sp>
      <p:sp>
        <p:nvSpPr>
          <p:cNvPr id="14" name="Rettangolo 13">
            <a:extLst>
              <a:ext uri="{FF2B5EF4-FFF2-40B4-BE49-F238E27FC236}">
                <a16:creationId xmlns:a16="http://schemas.microsoft.com/office/drawing/2014/main" id="{0F2423D5-23EA-1642-BD91-ED8C0EDC4E28}"/>
              </a:ext>
            </a:extLst>
          </p:cNvPr>
          <p:cNvSpPr/>
          <p:nvPr/>
        </p:nvSpPr>
        <p:spPr>
          <a:xfrm>
            <a:off x="76050" y="2129984"/>
            <a:ext cx="2061710" cy="4770537"/>
          </a:xfrm>
          <a:prstGeom prst="rect">
            <a:avLst/>
          </a:prstGeom>
        </p:spPr>
        <p:txBody>
          <a:bodyPr wrap="square">
            <a:spAutoFit/>
          </a:bodyPr>
          <a:lstStyle/>
          <a:p>
            <a:r>
              <a:rPr lang="it-IT" sz="1000" dirty="0">
                <a:solidFill>
                  <a:schemeClr val="bg1"/>
                </a:solidFill>
              </a:rPr>
              <a:t>L'area del Vallone costituisce una componente strutturante il sistema degli spazi verdi compresi nel Parco delle Colline e inoltre s'integra, rappresentandone quasi il virtuale ampliamento, con il parco di Capodimonte. Come si è detto, in tal modo è possibile realizzare un sistema di fatto continuo che lega l'area del vallone a quelle poste più a valle verso il centro storico (sud e est) costituite dallo Scudillo e da Capodimonte, e a quelle poste più a monte verso la cintura della periferia nord, costituite dai Camaldoli e dalla Selva di Chiaiano. </a:t>
            </a:r>
          </a:p>
          <a:p>
            <a:r>
              <a:rPr lang="it-IT" sz="1000" dirty="0">
                <a:solidFill>
                  <a:schemeClr val="bg1"/>
                </a:solidFill>
              </a:rPr>
              <a:t>In particolare, procedendo dall'area del vallone verso sud e seguendo i caratteri originari di questo territorio, si ritrovano gli antichi percorsi che dalla collina scendono verso il centro storico: più a ovest attraverso lo Scudillo (Cavane delle Noci allo Scudillo, Cupa Orefici allo Scudillo, Salita Scudillo); al centro attraverso il parco di Capodimonte e più a est attraverso la collina </a:t>
            </a:r>
            <a:r>
              <a:rPr lang="it-IT" sz="1000" dirty="0" err="1">
                <a:solidFill>
                  <a:schemeClr val="bg1"/>
                </a:solidFill>
              </a:rPr>
              <a:t>Miradois</a:t>
            </a:r>
            <a:r>
              <a:rPr lang="it-IT" sz="1000" dirty="0">
                <a:solidFill>
                  <a:schemeClr val="bg1"/>
                </a:solidFill>
              </a:rPr>
              <a:t>. </a:t>
            </a:r>
          </a:p>
          <a:p>
            <a:r>
              <a:rPr lang="it-IT" sz="800" b="0" u="none" strike="noStrike" dirty="0">
                <a:solidFill>
                  <a:schemeClr val="bg1"/>
                </a:solidFill>
                <a:effectLst/>
              </a:rPr>
              <a:t>(dalla relazione del </a:t>
            </a:r>
            <a:r>
              <a:rPr lang="it-IT" sz="800" b="0" i="1" u="none" strike="noStrike" dirty="0">
                <a:solidFill>
                  <a:schemeClr val="bg1"/>
                </a:solidFill>
                <a:effectLst/>
              </a:rPr>
              <a:t>Piano u</a:t>
            </a:r>
            <a:r>
              <a:rPr lang="it-IT" sz="800" i="1" dirty="0">
                <a:solidFill>
                  <a:schemeClr val="bg1"/>
                </a:solidFill>
              </a:rPr>
              <a:t>rbanistico attuativo n. 35 – Vallone San Rocco – Colli </a:t>
            </a:r>
            <a:r>
              <a:rPr lang="it-IT" sz="800" i="1" dirty="0" err="1">
                <a:solidFill>
                  <a:schemeClr val="bg1"/>
                </a:solidFill>
              </a:rPr>
              <a:t>Aminei</a:t>
            </a:r>
            <a:r>
              <a:rPr lang="it-IT" sz="800" i="1" dirty="0">
                <a:solidFill>
                  <a:schemeClr val="bg1"/>
                </a:solidFill>
              </a:rPr>
              <a:t>. Comune di Napoli</a:t>
            </a:r>
            <a:r>
              <a:rPr lang="it-IT" sz="800" dirty="0">
                <a:solidFill>
                  <a:schemeClr val="bg1"/>
                </a:solidFill>
              </a:rPr>
              <a:t>)</a:t>
            </a:r>
            <a:endParaRPr lang="it-IT" sz="800" b="0" u="none" strike="noStrike" dirty="0">
              <a:solidFill>
                <a:schemeClr val="bg1"/>
              </a:solidFill>
              <a:effectLst/>
            </a:endParaRPr>
          </a:p>
        </p:txBody>
      </p:sp>
    </p:spTree>
    <p:extLst>
      <p:ext uri="{BB962C8B-B14F-4D97-AF65-F5344CB8AC3E}">
        <p14:creationId xmlns:p14="http://schemas.microsoft.com/office/powerpoint/2010/main" val="12086505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1FEEDBE-63B8-6242-BE84-FDB491C1C00E}"/>
              </a:ext>
            </a:extLst>
          </p:cNvPr>
          <p:cNvPicPr>
            <a:picLocks noChangeAspect="1"/>
          </p:cNvPicPr>
          <p:nvPr/>
        </p:nvPicPr>
        <p:blipFill>
          <a:blip r:embed="rId2"/>
          <a:stretch>
            <a:fillRect/>
          </a:stretch>
        </p:blipFill>
        <p:spPr>
          <a:xfrm>
            <a:off x="1888792" y="81672"/>
            <a:ext cx="8164791" cy="2025251"/>
          </a:xfrm>
          <a:prstGeom prst="rect">
            <a:avLst/>
          </a:prstGeom>
        </p:spPr>
      </p:pic>
      <p:sp>
        <p:nvSpPr>
          <p:cNvPr id="7" name="CasellaDiTesto 6">
            <a:extLst>
              <a:ext uri="{FF2B5EF4-FFF2-40B4-BE49-F238E27FC236}">
                <a16:creationId xmlns:a16="http://schemas.microsoft.com/office/drawing/2014/main" id="{375E0613-9609-7048-847D-1819393B30A4}"/>
              </a:ext>
            </a:extLst>
          </p:cNvPr>
          <p:cNvSpPr txBox="1"/>
          <p:nvPr/>
        </p:nvSpPr>
        <p:spPr>
          <a:xfrm>
            <a:off x="0" y="534954"/>
            <a:ext cx="8823158" cy="1754326"/>
          </a:xfrm>
          <a:prstGeom prst="rect">
            <a:avLst/>
          </a:prstGeom>
          <a:noFill/>
        </p:spPr>
        <p:txBody>
          <a:bodyPr wrap="square" rtlCol="0">
            <a:spAutoFit/>
          </a:bodyPr>
          <a:lstStyle/>
          <a:p>
            <a:r>
              <a:rPr lang="it-IT" sz="1400" b="1" dirty="0"/>
              <a:t>LABORATORI DI COMPOSIZIONE ARCHITETTONICA E URBANA _CORSI DI ARCHITETTURA DEGLI INTERNI AA.2020_2021</a:t>
            </a:r>
          </a:p>
          <a:p>
            <a:r>
              <a:rPr lang="it-IT" sz="1000" dirty="0"/>
              <a:t>A) Camillo </a:t>
            </a:r>
            <a:r>
              <a:rPr lang="it-IT" sz="1000" dirty="0" err="1"/>
              <a:t>Orfeo_Ombretta</a:t>
            </a:r>
            <a:r>
              <a:rPr lang="it-IT" sz="1000" dirty="0"/>
              <a:t> </a:t>
            </a:r>
            <a:r>
              <a:rPr lang="it-IT" sz="1000" dirty="0" err="1"/>
              <a:t>Iardino</a:t>
            </a:r>
            <a:endParaRPr lang="it-IT" sz="1000" dirty="0"/>
          </a:p>
          <a:p>
            <a:r>
              <a:rPr lang="it-IT" sz="1000" dirty="0"/>
              <a:t>B) Bruna di Palma_ Gioconda Cafiero</a:t>
            </a:r>
          </a:p>
          <a:p>
            <a:r>
              <a:rPr lang="it-IT" sz="1000" dirty="0"/>
              <a:t>C) Daniela </a:t>
            </a:r>
            <a:r>
              <a:rPr lang="it-IT" sz="1000" dirty="0" err="1"/>
              <a:t>Buonanno_Nicola</a:t>
            </a:r>
            <a:r>
              <a:rPr lang="it-IT" sz="1000" dirty="0"/>
              <a:t> Flora</a:t>
            </a:r>
          </a:p>
          <a:p>
            <a:r>
              <a:rPr lang="it-IT" sz="1000" dirty="0"/>
              <a:t>D) Serena </a:t>
            </a:r>
            <a:r>
              <a:rPr lang="it-IT" sz="1000" dirty="0" err="1"/>
              <a:t>Acciai_Francesca</a:t>
            </a:r>
            <a:r>
              <a:rPr lang="it-IT" sz="1000" dirty="0"/>
              <a:t> </a:t>
            </a:r>
            <a:r>
              <a:rPr lang="it-IT" sz="1000" dirty="0" err="1"/>
              <a:t>Iarrusso</a:t>
            </a:r>
            <a:endParaRPr lang="it-IT" sz="1000" dirty="0"/>
          </a:p>
          <a:p>
            <a:endParaRPr lang="it-IT" sz="1000" dirty="0"/>
          </a:p>
          <a:p>
            <a:endParaRPr lang="it-IT" sz="1000" dirty="0"/>
          </a:p>
          <a:p>
            <a:endParaRPr lang="it-IT" sz="1000" dirty="0"/>
          </a:p>
          <a:p>
            <a:endParaRPr lang="it-IT" sz="1000" dirty="0"/>
          </a:p>
        </p:txBody>
      </p:sp>
      <p:pic>
        <p:nvPicPr>
          <p:cNvPr id="8" name="Immagine 7">
            <a:extLst>
              <a:ext uri="{FF2B5EF4-FFF2-40B4-BE49-F238E27FC236}">
                <a16:creationId xmlns:a16="http://schemas.microsoft.com/office/drawing/2014/main" id="{F6DEC472-698F-0C4D-8A55-540CDAAD5D84}"/>
              </a:ext>
            </a:extLst>
          </p:cNvPr>
          <p:cNvPicPr/>
          <p:nvPr/>
        </p:nvPicPr>
        <p:blipFill rotWithShape="1">
          <a:blip r:embed="rId3">
            <a:extLst>
              <a:ext uri="{28A0092B-C50C-407E-A947-70E740481C1C}">
                <a14:useLocalDpi xmlns:a14="http://schemas.microsoft.com/office/drawing/2010/main" val="0"/>
              </a:ext>
            </a:extLst>
          </a:blip>
          <a:srcRect r="41364" b="18037"/>
          <a:stretch/>
        </p:blipFill>
        <p:spPr bwMode="auto">
          <a:xfrm>
            <a:off x="76050" y="29529"/>
            <a:ext cx="2971950" cy="419650"/>
          </a:xfrm>
          <a:prstGeom prst="rect">
            <a:avLst/>
          </a:prstGeom>
          <a:noFill/>
          <a:ln>
            <a:noFill/>
          </a:ln>
        </p:spPr>
      </p:pic>
      <p:pic>
        <p:nvPicPr>
          <p:cNvPr id="9" name="Immagine 8">
            <a:extLst>
              <a:ext uri="{FF2B5EF4-FFF2-40B4-BE49-F238E27FC236}">
                <a16:creationId xmlns:a16="http://schemas.microsoft.com/office/drawing/2014/main" id="{21DA7547-A135-7242-B9BB-208DC82009B3}"/>
              </a:ext>
            </a:extLst>
          </p:cNvPr>
          <p:cNvPicPr/>
          <p:nvPr/>
        </p:nvPicPr>
        <p:blipFill rotWithShape="1">
          <a:blip r:embed="rId3">
            <a:extLst>
              <a:ext uri="{28A0092B-C50C-407E-A947-70E740481C1C}">
                <a14:useLocalDpi xmlns:a14="http://schemas.microsoft.com/office/drawing/2010/main" val="0"/>
              </a:ext>
            </a:extLst>
          </a:blip>
          <a:srcRect l="90214" r="-247"/>
          <a:stretch/>
        </p:blipFill>
        <p:spPr bwMode="auto">
          <a:xfrm>
            <a:off x="8931081" y="81672"/>
            <a:ext cx="898869" cy="832728"/>
          </a:xfrm>
          <a:prstGeom prst="rect">
            <a:avLst/>
          </a:prstGeom>
          <a:noFill/>
          <a:ln>
            <a:noFill/>
          </a:ln>
        </p:spPr>
      </p:pic>
      <p:pic>
        <p:nvPicPr>
          <p:cNvPr id="3" name="Immagine 2">
            <a:extLst>
              <a:ext uri="{FF2B5EF4-FFF2-40B4-BE49-F238E27FC236}">
                <a16:creationId xmlns:a16="http://schemas.microsoft.com/office/drawing/2014/main" id="{7ADA06A6-4C16-EF4C-9889-740ADE812FC0}"/>
              </a:ext>
            </a:extLst>
          </p:cNvPr>
          <p:cNvPicPr>
            <a:picLocks noChangeAspect="1"/>
          </p:cNvPicPr>
          <p:nvPr/>
        </p:nvPicPr>
        <p:blipFill>
          <a:blip r:embed="rId4"/>
          <a:stretch>
            <a:fillRect/>
          </a:stretch>
        </p:blipFill>
        <p:spPr>
          <a:xfrm>
            <a:off x="0" y="2159612"/>
            <a:ext cx="9906000" cy="4693383"/>
          </a:xfrm>
          <a:prstGeom prst="rect">
            <a:avLst/>
          </a:prstGeom>
        </p:spPr>
      </p:pic>
      <p:sp>
        <p:nvSpPr>
          <p:cNvPr id="11" name="CasellaDiTesto 10">
            <a:extLst>
              <a:ext uri="{FF2B5EF4-FFF2-40B4-BE49-F238E27FC236}">
                <a16:creationId xmlns:a16="http://schemas.microsoft.com/office/drawing/2014/main" id="{AE487E05-98D8-F54B-B960-592172C9B1F7}"/>
              </a:ext>
            </a:extLst>
          </p:cNvPr>
          <p:cNvSpPr txBox="1"/>
          <p:nvPr/>
        </p:nvSpPr>
        <p:spPr>
          <a:xfrm>
            <a:off x="3847500" y="5645937"/>
            <a:ext cx="5533015" cy="1354217"/>
          </a:xfrm>
          <a:prstGeom prst="rect">
            <a:avLst/>
          </a:prstGeom>
          <a:noFill/>
        </p:spPr>
        <p:txBody>
          <a:bodyPr wrap="square" rtlCol="0">
            <a:spAutoFit/>
          </a:bodyPr>
          <a:lstStyle/>
          <a:p>
            <a:r>
              <a:rPr lang="it-IT" sz="1400" b="1" dirty="0">
                <a:solidFill>
                  <a:schemeClr val="bg1"/>
                </a:solidFill>
              </a:rPr>
              <a:t>Area di Progetto</a:t>
            </a:r>
          </a:p>
          <a:p>
            <a:r>
              <a:rPr lang="it-IT" sz="1400" i="1" dirty="0">
                <a:solidFill>
                  <a:schemeClr val="bg1"/>
                </a:solidFill>
              </a:rPr>
              <a:t>Napoli | Vallone San Rocco | area Colli </a:t>
            </a:r>
            <a:r>
              <a:rPr lang="it-IT" sz="1400" i="1" dirty="0" err="1">
                <a:solidFill>
                  <a:schemeClr val="bg1"/>
                </a:solidFill>
              </a:rPr>
              <a:t>Aminei</a:t>
            </a:r>
            <a:r>
              <a:rPr lang="it-IT" sz="1400" i="1" dirty="0">
                <a:solidFill>
                  <a:schemeClr val="bg1"/>
                </a:solidFill>
              </a:rPr>
              <a:t> </a:t>
            </a:r>
          </a:p>
          <a:p>
            <a:endParaRPr lang="it-IT" sz="1400" i="1" dirty="0">
              <a:solidFill>
                <a:schemeClr val="bg1"/>
              </a:solidFill>
            </a:endParaRPr>
          </a:p>
          <a:p>
            <a:endParaRPr lang="it-IT" sz="1000" dirty="0"/>
          </a:p>
          <a:p>
            <a:endParaRPr lang="it-IT" sz="1000" dirty="0"/>
          </a:p>
          <a:p>
            <a:endParaRPr lang="it-IT" sz="1000" dirty="0"/>
          </a:p>
          <a:p>
            <a:endParaRPr lang="it-IT" sz="1000" dirty="0"/>
          </a:p>
        </p:txBody>
      </p:sp>
      <p:sp>
        <p:nvSpPr>
          <p:cNvPr id="12" name="Ovale 11">
            <a:extLst>
              <a:ext uri="{FF2B5EF4-FFF2-40B4-BE49-F238E27FC236}">
                <a16:creationId xmlns:a16="http://schemas.microsoft.com/office/drawing/2014/main" id="{FEB0EFB4-64F0-464C-9ABF-DE0116782C2A}"/>
              </a:ext>
            </a:extLst>
          </p:cNvPr>
          <p:cNvSpPr/>
          <p:nvPr/>
        </p:nvSpPr>
        <p:spPr>
          <a:xfrm>
            <a:off x="5077325" y="4149366"/>
            <a:ext cx="1708485" cy="1708485"/>
          </a:xfrm>
          <a:prstGeom prst="ellipse">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4B4EEEF5-EB18-FF4A-8C72-96192D93845C}"/>
              </a:ext>
            </a:extLst>
          </p:cNvPr>
          <p:cNvSpPr txBox="1"/>
          <p:nvPr/>
        </p:nvSpPr>
        <p:spPr>
          <a:xfrm>
            <a:off x="3847500" y="1719893"/>
            <a:ext cx="5533015" cy="1138773"/>
          </a:xfrm>
          <a:prstGeom prst="rect">
            <a:avLst/>
          </a:prstGeom>
          <a:noFill/>
        </p:spPr>
        <p:txBody>
          <a:bodyPr wrap="square" rtlCol="0">
            <a:spAutoFit/>
          </a:bodyPr>
          <a:lstStyle/>
          <a:p>
            <a:r>
              <a:rPr lang="it-IT" sz="1400" i="1" dirty="0"/>
              <a:t>Il contesto paesaggistico. Sezione trasversale del Vallone San Rocco </a:t>
            </a:r>
          </a:p>
          <a:p>
            <a:endParaRPr lang="it-IT" sz="1400" i="1" dirty="0">
              <a:solidFill>
                <a:schemeClr val="bg1"/>
              </a:solidFill>
            </a:endParaRPr>
          </a:p>
          <a:p>
            <a:endParaRPr lang="it-IT" sz="1000" dirty="0"/>
          </a:p>
          <a:p>
            <a:endParaRPr lang="it-IT" sz="1000" dirty="0"/>
          </a:p>
          <a:p>
            <a:endParaRPr lang="it-IT" sz="1000" dirty="0"/>
          </a:p>
          <a:p>
            <a:endParaRPr lang="it-IT" sz="1000" dirty="0"/>
          </a:p>
        </p:txBody>
      </p:sp>
    </p:spTree>
    <p:extLst>
      <p:ext uri="{BB962C8B-B14F-4D97-AF65-F5344CB8AC3E}">
        <p14:creationId xmlns:p14="http://schemas.microsoft.com/office/powerpoint/2010/main" val="1977566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375E0613-9609-7048-847D-1819393B30A4}"/>
              </a:ext>
            </a:extLst>
          </p:cNvPr>
          <p:cNvSpPr txBox="1"/>
          <p:nvPr/>
        </p:nvSpPr>
        <p:spPr>
          <a:xfrm>
            <a:off x="0" y="534954"/>
            <a:ext cx="9906000" cy="1538883"/>
          </a:xfrm>
          <a:prstGeom prst="rect">
            <a:avLst/>
          </a:prstGeom>
          <a:noFill/>
        </p:spPr>
        <p:txBody>
          <a:bodyPr wrap="square" rtlCol="0">
            <a:spAutoFit/>
          </a:bodyPr>
          <a:lstStyle/>
          <a:p>
            <a:r>
              <a:rPr lang="it-IT" sz="1400" b="1" dirty="0"/>
              <a:t>LABORATORI DI COMPOSIZIONE ARCHITETTONICA E URBANA _CORSI DI ARCHITETTURA DEGLI INTERNI AA.2020_2021</a:t>
            </a:r>
          </a:p>
          <a:p>
            <a:r>
              <a:rPr lang="it-IT" sz="1000" dirty="0"/>
              <a:t>A) Camillo </a:t>
            </a:r>
            <a:r>
              <a:rPr lang="it-IT" sz="1000" dirty="0" err="1"/>
              <a:t>Orfeo_Ombretta</a:t>
            </a:r>
            <a:r>
              <a:rPr lang="it-IT" sz="1000" dirty="0"/>
              <a:t> </a:t>
            </a:r>
            <a:r>
              <a:rPr lang="it-IT" sz="1000" dirty="0" err="1"/>
              <a:t>Iardino</a:t>
            </a:r>
            <a:endParaRPr lang="it-IT" sz="1000" dirty="0"/>
          </a:p>
          <a:p>
            <a:r>
              <a:rPr lang="it-IT" sz="1000" dirty="0"/>
              <a:t>B) Bruna di Palma_ Gioconda Cafiero</a:t>
            </a:r>
          </a:p>
          <a:p>
            <a:r>
              <a:rPr lang="it-IT" sz="1000" dirty="0"/>
              <a:t>C) Daniela </a:t>
            </a:r>
            <a:r>
              <a:rPr lang="it-IT" sz="1000" dirty="0" err="1"/>
              <a:t>Buonanno_Nicola</a:t>
            </a:r>
            <a:r>
              <a:rPr lang="it-IT" sz="1000" dirty="0"/>
              <a:t> Flora</a:t>
            </a:r>
          </a:p>
          <a:p>
            <a:r>
              <a:rPr lang="it-IT" sz="1000" dirty="0"/>
              <a:t>D) Serena </a:t>
            </a:r>
            <a:r>
              <a:rPr lang="it-IT" sz="1000" dirty="0" err="1"/>
              <a:t>Acciai_Francesca</a:t>
            </a:r>
            <a:r>
              <a:rPr lang="it-IT" sz="1000" dirty="0"/>
              <a:t> </a:t>
            </a:r>
            <a:r>
              <a:rPr lang="it-IT" sz="1000" dirty="0" err="1"/>
              <a:t>Iarrusso</a:t>
            </a:r>
            <a:endParaRPr lang="it-IT" sz="1000" dirty="0"/>
          </a:p>
          <a:p>
            <a:endParaRPr lang="it-IT" sz="1000" dirty="0"/>
          </a:p>
          <a:p>
            <a:endParaRPr lang="it-IT" sz="1000" dirty="0"/>
          </a:p>
          <a:p>
            <a:endParaRPr lang="it-IT" sz="1000" dirty="0"/>
          </a:p>
          <a:p>
            <a:endParaRPr lang="it-IT" sz="1000" dirty="0"/>
          </a:p>
        </p:txBody>
      </p:sp>
      <p:pic>
        <p:nvPicPr>
          <p:cNvPr id="8" name="Immagine 7">
            <a:extLst>
              <a:ext uri="{FF2B5EF4-FFF2-40B4-BE49-F238E27FC236}">
                <a16:creationId xmlns:a16="http://schemas.microsoft.com/office/drawing/2014/main" id="{F6DEC472-698F-0C4D-8A55-540CDAAD5D84}"/>
              </a:ext>
            </a:extLst>
          </p:cNvPr>
          <p:cNvPicPr/>
          <p:nvPr/>
        </p:nvPicPr>
        <p:blipFill rotWithShape="1">
          <a:blip r:embed="rId2">
            <a:extLst>
              <a:ext uri="{28A0092B-C50C-407E-A947-70E740481C1C}">
                <a14:useLocalDpi xmlns:a14="http://schemas.microsoft.com/office/drawing/2010/main" val="0"/>
              </a:ext>
            </a:extLst>
          </a:blip>
          <a:srcRect r="41364" b="18037"/>
          <a:stretch/>
        </p:blipFill>
        <p:spPr bwMode="auto">
          <a:xfrm>
            <a:off x="76050" y="29529"/>
            <a:ext cx="2971950" cy="419650"/>
          </a:xfrm>
          <a:prstGeom prst="rect">
            <a:avLst/>
          </a:prstGeom>
          <a:noFill/>
          <a:ln>
            <a:noFill/>
          </a:ln>
        </p:spPr>
      </p:pic>
      <p:pic>
        <p:nvPicPr>
          <p:cNvPr id="9" name="Immagine 8">
            <a:extLst>
              <a:ext uri="{FF2B5EF4-FFF2-40B4-BE49-F238E27FC236}">
                <a16:creationId xmlns:a16="http://schemas.microsoft.com/office/drawing/2014/main" id="{21DA7547-A135-7242-B9BB-208DC82009B3}"/>
              </a:ext>
            </a:extLst>
          </p:cNvPr>
          <p:cNvPicPr/>
          <p:nvPr/>
        </p:nvPicPr>
        <p:blipFill rotWithShape="1">
          <a:blip r:embed="rId2">
            <a:extLst>
              <a:ext uri="{28A0092B-C50C-407E-A947-70E740481C1C}">
                <a14:useLocalDpi xmlns:a14="http://schemas.microsoft.com/office/drawing/2010/main" val="0"/>
              </a:ext>
            </a:extLst>
          </a:blip>
          <a:srcRect l="90214" r="-247"/>
          <a:stretch/>
        </p:blipFill>
        <p:spPr bwMode="auto">
          <a:xfrm>
            <a:off x="8931081" y="81672"/>
            <a:ext cx="898869" cy="832728"/>
          </a:xfrm>
          <a:prstGeom prst="rect">
            <a:avLst/>
          </a:prstGeom>
          <a:noFill/>
          <a:ln>
            <a:noFill/>
          </a:ln>
        </p:spPr>
      </p:pic>
      <p:pic>
        <p:nvPicPr>
          <p:cNvPr id="3" name="Immagine 2">
            <a:extLst>
              <a:ext uri="{FF2B5EF4-FFF2-40B4-BE49-F238E27FC236}">
                <a16:creationId xmlns:a16="http://schemas.microsoft.com/office/drawing/2014/main" id="{185FFBCA-597B-F04A-9A12-F92812580D50}"/>
              </a:ext>
            </a:extLst>
          </p:cNvPr>
          <p:cNvPicPr>
            <a:picLocks noChangeAspect="1"/>
          </p:cNvPicPr>
          <p:nvPr/>
        </p:nvPicPr>
        <p:blipFill>
          <a:blip r:embed="rId3"/>
          <a:stretch>
            <a:fillRect/>
          </a:stretch>
        </p:blipFill>
        <p:spPr>
          <a:xfrm rot="5400000">
            <a:off x="3639621" y="591624"/>
            <a:ext cx="4700029" cy="7832724"/>
          </a:xfrm>
          <a:prstGeom prst="rect">
            <a:avLst/>
          </a:prstGeom>
        </p:spPr>
      </p:pic>
      <p:sp>
        <p:nvSpPr>
          <p:cNvPr id="4" name="Rettangolo 3">
            <a:extLst>
              <a:ext uri="{FF2B5EF4-FFF2-40B4-BE49-F238E27FC236}">
                <a16:creationId xmlns:a16="http://schemas.microsoft.com/office/drawing/2014/main" id="{158D70F0-AA33-8E46-A08E-014063F7CF35}"/>
              </a:ext>
            </a:extLst>
          </p:cNvPr>
          <p:cNvSpPr/>
          <p:nvPr/>
        </p:nvSpPr>
        <p:spPr>
          <a:xfrm>
            <a:off x="76050" y="2735043"/>
            <a:ext cx="1997225" cy="4093428"/>
          </a:xfrm>
          <a:prstGeom prst="rect">
            <a:avLst/>
          </a:prstGeom>
        </p:spPr>
        <p:txBody>
          <a:bodyPr wrap="square">
            <a:spAutoFit/>
          </a:bodyPr>
          <a:lstStyle/>
          <a:p>
            <a:r>
              <a:rPr lang="it-IT" sz="1000" dirty="0">
                <a:latin typeface="Calibri" panose="020F0502020204030204" pitchFamily="34" charset="0"/>
                <a:ea typeface="Calibri" panose="020F0502020204030204" pitchFamily="34" charset="0"/>
                <a:cs typeface="Times New Roman" panose="02020603050405020304" pitchFamily="18" charset="0"/>
              </a:rPr>
              <a:t>Le linee di lavoro delle esercitazioni dei Laboratori e dei Corsi di architettura degli interni del II anno saranno rivolte alla cura dello spazio domestico e urbano. Il tema didattico sarà sviluppato attraverso la sperimentazione di nuove forme dell’abitare che, possano comprendere residenze “speciali”, in una sorta di </a:t>
            </a:r>
            <a:r>
              <a:rPr lang="it-IT" sz="1000" i="1" dirty="0" err="1">
                <a:latin typeface="Calibri" panose="020F0502020204030204" pitchFamily="34" charset="0"/>
                <a:ea typeface="Calibri" panose="020F0502020204030204" pitchFamily="34" charset="0"/>
                <a:cs typeface="Times New Roman" panose="02020603050405020304" pitchFamily="18" charset="0"/>
              </a:rPr>
              <a:t>mixitè</a:t>
            </a:r>
            <a:r>
              <a:rPr lang="it-IT" sz="1000" i="1" dirty="0">
                <a:latin typeface="Calibri" panose="020F0502020204030204" pitchFamily="34" charset="0"/>
                <a:ea typeface="Calibri" panose="020F0502020204030204" pitchFamily="34" charset="0"/>
                <a:cs typeface="Times New Roman" panose="02020603050405020304" pitchFamily="18" charset="0"/>
              </a:rPr>
              <a:t> </a:t>
            </a:r>
            <a:r>
              <a:rPr lang="it-IT" sz="1000" dirty="0">
                <a:latin typeface="Calibri" panose="020F0502020204030204" pitchFamily="34" charset="0"/>
                <a:ea typeface="Calibri" panose="020F0502020204030204" pitchFamily="34" charset="0"/>
                <a:cs typeface="Times New Roman" panose="02020603050405020304" pitchFamily="18" charset="0"/>
              </a:rPr>
              <a:t>rivolte alle persone fragili, anziani, disabili, o alle residenze temporanee per studenti, lavoratori fuori sede, ecc.. Il tema dello spazio dell’abitare sarà declinato attraverso l’elaborazione di diverse scale di progetto: dallo spazio interno privato a quello esterno semipubblico, per finire con lo spazio aperto pubblico a scala urbana. Resta al centro delle varie scale l’introduzione della sperimentazione di nuove forme dell’abitare collettivo rivolte all’integrazione culturale, sociale e generazionale.</a:t>
            </a:r>
          </a:p>
        </p:txBody>
      </p:sp>
      <p:sp>
        <p:nvSpPr>
          <p:cNvPr id="10" name="Rettangolo 9">
            <a:extLst>
              <a:ext uri="{FF2B5EF4-FFF2-40B4-BE49-F238E27FC236}">
                <a16:creationId xmlns:a16="http://schemas.microsoft.com/office/drawing/2014/main" id="{9F101A42-82C0-4F4E-A82A-9BD83A240C47}"/>
              </a:ext>
            </a:extLst>
          </p:cNvPr>
          <p:cNvSpPr/>
          <p:nvPr/>
        </p:nvSpPr>
        <p:spPr>
          <a:xfrm>
            <a:off x="3527258" y="914400"/>
            <a:ext cx="5721015" cy="461665"/>
          </a:xfrm>
          <a:prstGeom prst="rect">
            <a:avLst/>
          </a:prstGeom>
        </p:spPr>
        <p:txBody>
          <a:bodyPr wrap="square">
            <a:spAutoFit/>
          </a:bodyPr>
          <a:lstStyle/>
          <a:p>
            <a:r>
              <a:rPr lang="it-IT" sz="1200" dirty="0">
                <a:solidFill>
                  <a:srgbClr val="000000"/>
                </a:solidFill>
              </a:rPr>
              <a:t>Per una nuova cura dell'abitare</a:t>
            </a:r>
            <a:br>
              <a:rPr lang="it-IT" sz="1200" dirty="0">
                <a:solidFill>
                  <a:srgbClr val="000000"/>
                </a:solidFill>
              </a:rPr>
            </a:br>
            <a:r>
              <a:rPr lang="it-IT" sz="1200" dirty="0">
                <a:solidFill>
                  <a:srgbClr val="000000"/>
                </a:solidFill>
              </a:rPr>
              <a:t>Le residenze "speciali" nell'area del vallone San Rocco - Colli </a:t>
            </a:r>
            <a:r>
              <a:rPr lang="it-IT" sz="1200" dirty="0" err="1">
                <a:solidFill>
                  <a:srgbClr val="000000"/>
                </a:solidFill>
              </a:rPr>
              <a:t>Aminei</a:t>
            </a:r>
            <a:r>
              <a:rPr lang="it-IT" sz="1200" dirty="0">
                <a:solidFill>
                  <a:srgbClr val="000000"/>
                </a:solidFill>
              </a:rPr>
              <a:t> a Napoli</a:t>
            </a:r>
            <a:endParaRPr lang="it-IT" sz="1200" b="0" i="0" u="none" strike="noStrike" dirty="0">
              <a:solidFill>
                <a:srgbClr val="000000"/>
              </a:solidFill>
              <a:effectLst/>
            </a:endParaRPr>
          </a:p>
        </p:txBody>
      </p:sp>
    </p:spTree>
    <p:extLst>
      <p:ext uri="{BB962C8B-B14F-4D97-AF65-F5344CB8AC3E}">
        <p14:creationId xmlns:p14="http://schemas.microsoft.com/office/powerpoint/2010/main" val="2558389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375E0613-9609-7048-847D-1819393B30A4}"/>
              </a:ext>
            </a:extLst>
          </p:cNvPr>
          <p:cNvSpPr txBox="1"/>
          <p:nvPr/>
        </p:nvSpPr>
        <p:spPr>
          <a:xfrm>
            <a:off x="0" y="534954"/>
            <a:ext cx="9906000" cy="1538883"/>
          </a:xfrm>
          <a:prstGeom prst="rect">
            <a:avLst/>
          </a:prstGeom>
          <a:noFill/>
        </p:spPr>
        <p:txBody>
          <a:bodyPr wrap="square" rtlCol="0">
            <a:spAutoFit/>
          </a:bodyPr>
          <a:lstStyle/>
          <a:p>
            <a:r>
              <a:rPr lang="it-IT" sz="1400" b="1" dirty="0"/>
              <a:t>LABORATORI DI COMPOSIZIONE ARCHITETTONICA E URBANA _CORSI DI ARCHITETTURA DEGLI INTERNI AA.2020_2021</a:t>
            </a:r>
          </a:p>
          <a:p>
            <a:r>
              <a:rPr lang="it-IT" sz="1000" dirty="0"/>
              <a:t>A) Camillo </a:t>
            </a:r>
            <a:r>
              <a:rPr lang="it-IT" sz="1000" dirty="0" err="1"/>
              <a:t>Orfeo_Ombretta</a:t>
            </a:r>
            <a:r>
              <a:rPr lang="it-IT" sz="1000" dirty="0"/>
              <a:t> </a:t>
            </a:r>
            <a:r>
              <a:rPr lang="it-IT" sz="1000" dirty="0" err="1"/>
              <a:t>Iardino</a:t>
            </a:r>
            <a:endParaRPr lang="it-IT" sz="1000" dirty="0"/>
          </a:p>
          <a:p>
            <a:r>
              <a:rPr lang="it-IT" sz="1000" dirty="0"/>
              <a:t>B) Bruna di Palma_ Gioconda Cafiero</a:t>
            </a:r>
          </a:p>
          <a:p>
            <a:r>
              <a:rPr lang="it-IT" sz="1000" dirty="0"/>
              <a:t>C) Daniela </a:t>
            </a:r>
            <a:r>
              <a:rPr lang="it-IT" sz="1000" dirty="0" err="1"/>
              <a:t>Buonanno_Nicola</a:t>
            </a:r>
            <a:r>
              <a:rPr lang="it-IT" sz="1000" dirty="0"/>
              <a:t> Flora</a:t>
            </a:r>
          </a:p>
          <a:p>
            <a:r>
              <a:rPr lang="it-IT" sz="1000" dirty="0"/>
              <a:t>D) Serena </a:t>
            </a:r>
            <a:r>
              <a:rPr lang="it-IT" sz="1000" dirty="0" err="1"/>
              <a:t>Acciai_Francesca</a:t>
            </a:r>
            <a:r>
              <a:rPr lang="it-IT" sz="1000" dirty="0"/>
              <a:t> </a:t>
            </a:r>
            <a:r>
              <a:rPr lang="it-IT" sz="1000" dirty="0" err="1"/>
              <a:t>Iarrusso</a:t>
            </a:r>
            <a:endParaRPr lang="it-IT" sz="1000" dirty="0"/>
          </a:p>
          <a:p>
            <a:endParaRPr lang="it-IT" sz="1000" dirty="0"/>
          </a:p>
          <a:p>
            <a:endParaRPr lang="it-IT" sz="1000" dirty="0"/>
          </a:p>
          <a:p>
            <a:endParaRPr lang="it-IT" sz="1000" dirty="0"/>
          </a:p>
          <a:p>
            <a:endParaRPr lang="it-IT" sz="1000" dirty="0"/>
          </a:p>
        </p:txBody>
      </p:sp>
      <p:pic>
        <p:nvPicPr>
          <p:cNvPr id="8" name="Immagine 7">
            <a:extLst>
              <a:ext uri="{FF2B5EF4-FFF2-40B4-BE49-F238E27FC236}">
                <a16:creationId xmlns:a16="http://schemas.microsoft.com/office/drawing/2014/main" id="{F6DEC472-698F-0C4D-8A55-540CDAAD5D84}"/>
              </a:ext>
            </a:extLst>
          </p:cNvPr>
          <p:cNvPicPr/>
          <p:nvPr/>
        </p:nvPicPr>
        <p:blipFill rotWithShape="1">
          <a:blip r:embed="rId2">
            <a:extLst>
              <a:ext uri="{28A0092B-C50C-407E-A947-70E740481C1C}">
                <a14:useLocalDpi xmlns:a14="http://schemas.microsoft.com/office/drawing/2010/main" val="0"/>
              </a:ext>
            </a:extLst>
          </a:blip>
          <a:srcRect r="41364" b="18037"/>
          <a:stretch/>
        </p:blipFill>
        <p:spPr bwMode="auto">
          <a:xfrm>
            <a:off x="76050" y="29529"/>
            <a:ext cx="2971950" cy="419650"/>
          </a:xfrm>
          <a:prstGeom prst="rect">
            <a:avLst/>
          </a:prstGeom>
          <a:noFill/>
          <a:ln>
            <a:noFill/>
          </a:ln>
        </p:spPr>
      </p:pic>
      <p:pic>
        <p:nvPicPr>
          <p:cNvPr id="9" name="Immagine 8">
            <a:extLst>
              <a:ext uri="{FF2B5EF4-FFF2-40B4-BE49-F238E27FC236}">
                <a16:creationId xmlns:a16="http://schemas.microsoft.com/office/drawing/2014/main" id="{21DA7547-A135-7242-B9BB-208DC82009B3}"/>
              </a:ext>
            </a:extLst>
          </p:cNvPr>
          <p:cNvPicPr/>
          <p:nvPr/>
        </p:nvPicPr>
        <p:blipFill rotWithShape="1">
          <a:blip r:embed="rId2">
            <a:extLst>
              <a:ext uri="{28A0092B-C50C-407E-A947-70E740481C1C}">
                <a14:useLocalDpi xmlns:a14="http://schemas.microsoft.com/office/drawing/2010/main" val="0"/>
              </a:ext>
            </a:extLst>
          </a:blip>
          <a:srcRect l="90214" r="-247"/>
          <a:stretch/>
        </p:blipFill>
        <p:spPr bwMode="auto">
          <a:xfrm>
            <a:off x="8931081" y="81672"/>
            <a:ext cx="898869" cy="832728"/>
          </a:xfrm>
          <a:prstGeom prst="rect">
            <a:avLst/>
          </a:prstGeom>
          <a:noFill/>
          <a:ln>
            <a:noFill/>
          </a:ln>
        </p:spPr>
      </p:pic>
      <p:pic>
        <p:nvPicPr>
          <p:cNvPr id="3" name="Immagine 2">
            <a:extLst>
              <a:ext uri="{FF2B5EF4-FFF2-40B4-BE49-F238E27FC236}">
                <a16:creationId xmlns:a16="http://schemas.microsoft.com/office/drawing/2014/main" id="{16957EF6-F02E-4E45-A563-7A40FB18BB36}"/>
              </a:ext>
            </a:extLst>
          </p:cNvPr>
          <p:cNvPicPr>
            <a:picLocks noChangeAspect="1"/>
          </p:cNvPicPr>
          <p:nvPr/>
        </p:nvPicPr>
        <p:blipFill>
          <a:blip r:embed="rId3">
            <a:lum bright="-20000"/>
          </a:blip>
          <a:stretch>
            <a:fillRect/>
          </a:stretch>
        </p:blipFill>
        <p:spPr>
          <a:xfrm rot="5400000">
            <a:off x="3210982" y="239033"/>
            <a:ext cx="5481261" cy="7756676"/>
          </a:xfrm>
          <a:prstGeom prst="rect">
            <a:avLst/>
          </a:prstGeom>
        </p:spPr>
      </p:pic>
      <p:sp>
        <p:nvSpPr>
          <p:cNvPr id="4" name="Rettangolo 3">
            <a:extLst>
              <a:ext uri="{FF2B5EF4-FFF2-40B4-BE49-F238E27FC236}">
                <a16:creationId xmlns:a16="http://schemas.microsoft.com/office/drawing/2014/main" id="{92B7D9A2-4A8F-054E-82FA-1878DB313C0B}"/>
              </a:ext>
            </a:extLst>
          </p:cNvPr>
          <p:cNvSpPr/>
          <p:nvPr/>
        </p:nvSpPr>
        <p:spPr>
          <a:xfrm>
            <a:off x="76049" y="1725970"/>
            <a:ext cx="2065572" cy="5324535"/>
          </a:xfrm>
          <a:prstGeom prst="rect">
            <a:avLst/>
          </a:prstGeom>
        </p:spPr>
        <p:txBody>
          <a:bodyPr wrap="square">
            <a:spAutoFit/>
          </a:bodyPr>
          <a:lstStyle/>
          <a:p>
            <a:r>
              <a:rPr lang="it-IT" sz="1000" dirty="0">
                <a:latin typeface="Calibri" panose="020F0502020204030204" pitchFamily="34" charset="0"/>
                <a:ea typeface="Calibri" panose="020F0502020204030204" pitchFamily="34" charset="0"/>
                <a:cs typeface="Times New Roman" panose="02020603050405020304" pitchFamily="18" charset="0"/>
              </a:rPr>
              <a:t>Il lavoro ha come finalità il confronto con la “complessità del reale”, attraverso un approccio progettuale capace di confrontarsi e di tenere insieme gli aspetti architettonici, sociali, economici, ambientali e amministrativi, oltre a quelli legati alle ultime emergenze sanitarie che riguardano il presente, ma che potrebbero ripetersi con ciclicità anche nel futuro.</a:t>
            </a:r>
          </a:p>
          <a:p>
            <a:r>
              <a:rPr lang="it-IT" sz="1000" dirty="0">
                <a:latin typeface="Calibri" panose="020F0502020204030204" pitchFamily="34" charset="0"/>
                <a:ea typeface="Calibri" panose="020F0502020204030204" pitchFamily="34" charset="0"/>
                <a:cs typeface="Times New Roman" panose="02020603050405020304" pitchFamily="18" charset="0"/>
              </a:rPr>
              <a:t>Abbiamo la possibilità, attraverso la ricerca architettonica, di trasformare le ansie e i timori della contemporaneità in risposte concrete per non finire tutti confinati fuori dalla realtà, come nel film di </a:t>
            </a:r>
            <a:r>
              <a:rPr lang="it-IT" sz="1000" dirty="0" err="1">
                <a:latin typeface="Calibri" panose="020F0502020204030204" pitchFamily="34" charset="0"/>
                <a:ea typeface="Calibri" panose="020F0502020204030204" pitchFamily="34" charset="0"/>
                <a:cs typeface="Times New Roman" panose="02020603050405020304" pitchFamily="18" charset="0"/>
              </a:rPr>
              <a:t>Yorgos</a:t>
            </a:r>
            <a:r>
              <a:rPr lang="it-IT" sz="1000" dirty="0">
                <a:latin typeface="Calibri" panose="020F0502020204030204" pitchFamily="34" charset="0"/>
                <a:ea typeface="Calibri" panose="020F0502020204030204" pitchFamily="34" charset="0"/>
                <a:cs typeface="Times New Roman" panose="02020603050405020304" pitchFamily="18" charset="0"/>
              </a:rPr>
              <a:t> </a:t>
            </a:r>
            <a:r>
              <a:rPr lang="it-IT" sz="1000" dirty="0" err="1">
                <a:latin typeface="Calibri" panose="020F0502020204030204" pitchFamily="34" charset="0"/>
                <a:ea typeface="Calibri" panose="020F0502020204030204" pitchFamily="34" charset="0"/>
                <a:cs typeface="Times New Roman" panose="02020603050405020304" pitchFamily="18" charset="0"/>
              </a:rPr>
              <a:t>Lanthimos</a:t>
            </a:r>
            <a:r>
              <a:rPr lang="it-IT" sz="1000" dirty="0">
                <a:latin typeface="Calibri" panose="020F0502020204030204" pitchFamily="34" charset="0"/>
                <a:ea typeface="Calibri" panose="020F0502020204030204" pitchFamily="34" charset="0"/>
                <a:cs typeface="Times New Roman" panose="02020603050405020304" pitchFamily="18" charset="0"/>
              </a:rPr>
              <a:t> “</a:t>
            </a:r>
            <a:r>
              <a:rPr lang="it-IT" sz="1000" i="1" dirty="0" err="1">
                <a:latin typeface="Calibri" panose="020F0502020204030204" pitchFamily="34" charset="0"/>
                <a:ea typeface="Calibri" panose="020F0502020204030204" pitchFamily="34" charset="0"/>
                <a:cs typeface="Times New Roman" panose="02020603050405020304" pitchFamily="18" charset="0"/>
              </a:rPr>
              <a:t>Dogtooth</a:t>
            </a:r>
            <a:r>
              <a:rPr lang="it-IT" sz="1000" dirty="0">
                <a:latin typeface="Calibri" panose="020F0502020204030204" pitchFamily="34" charset="0"/>
                <a:ea typeface="Calibri" panose="020F0502020204030204" pitchFamily="34" charset="0"/>
                <a:cs typeface="Times New Roman" panose="02020603050405020304" pitchFamily="18" charset="0"/>
              </a:rPr>
              <a:t>”. Possiamo ricostruire il ruolo civile dell’architettura attraverso la ricerca e la sperimentazione di forme e soluzioni capaci di guardare con lungimiranza al futuro e che sappiano interpretare le esigenze di una società in rapida evoluzione. L’obiettivo è quello di sperimentare </a:t>
            </a:r>
            <a:r>
              <a:rPr lang="it-IT" sz="1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spazi per l’architettura capaci di confrontarsi con  modelli di “città intelligente”  per far emergere le reti interpersonali e far convivere gli abitanti in una città “sana” in continua trasformazione.</a:t>
            </a:r>
            <a:endParaRPr lang="it-IT"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ttangolo 9">
            <a:extLst>
              <a:ext uri="{FF2B5EF4-FFF2-40B4-BE49-F238E27FC236}">
                <a16:creationId xmlns:a16="http://schemas.microsoft.com/office/drawing/2014/main" id="{97F8AAD9-4F04-1E4A-BD7D-E12E195CE299}"/>
              </a:ext>
            </a:extLst>
          </p:cNvPr>
          <p:cNvSpPr/>
          <p:nvPr/>
        </p:nvSpPr>
        <p:spPr>
          <a:xfrm>
            <a:off x="3527258" y="914400"/>
            <a:ext cx="5721015" cy="461665"/>
          </a:xfrm>
          <a:prstGeom prst="rect">
            <a:avLst/>
          </a:prstGeom>
        </p:spPr>
        <p:txBody>
          <a:bodyPr wrap="square">
            <a:spAutoFit/>
          </a:bodyPr>
          <a:lstStyle/>
          <a:p>
            <a:r>
              <a:rPr lang="it-IT" sz="1200" dirty="0">
                <a:solidFill>
                  <a:srgbClr val="000000"/>
                </a:solidFill>
              </a:rPr>
              <a:t>Per una nuova cura dell'abitare</a:t>
            </a:r>
            <a:br>
              <a:rPr lang="it-IT" sz="1200" dirty="0">
                <a:solidFill>
                  <a:srgbClr val="000000"/>
                </a:solidFill>
              </a:rPr>
            </a:br>
            <a:r>
              <a:rPr lang="it-IT" sz="1200" dirty="0">
                <a:solidFill>
                  <a:srgbClr val="000000"/>
                </a:solidFill>
              </a:rPr>
              <a:t>Le residenze "speciali" nell'area del vallone San Rocco - Colli </a:t>
            </a:r>
            <a:r>
              <a:rPr lang="it-IT" sz="1200" dirty="0" err="1">
                <a:solidFill>
                  <a:srgbClr val="000000"/>
                </a:solidFill>
              </a:rPr>
              <a:t>Aminei</a:t>
            </a:r>
            <a:r>
              <a:rPr lang="it-IT" sz="1200" dirty="0">
                <a:solidFill>
                  <a:srgbClr val="000000"/>
                </a:solidFill>
              </a:rPr>
              <a:t> a Napoli</a:t>
            </a:r>
            <a:endParaRPr lang="it-IT" sz="1200" b="0" i="0" u="none" strike="noStrike" dirty="0">
              <a:solidFill>
                <a:srgbClr val="000000"/>
              </a:solidFill>
              <a:effectLst/>
            </a:endParaRPr>
          </a:p>
        </p:txBody>
      </p:sp>
    </p:spTree>
    <p:extLst>
      <p:ext uri="{BB962C8B-B14F-4D97-AF65-F5344CB8AC3E}">
        <p14:creationId xmlns:p14="http://schemas.microsoft.com/office/powerpoint/2010/main" val="3657147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Laboratorio 2020_21\presentazione corso 2020_2021\VISTA.JPG">
            <a:extLst>
              <a:ext uri="{FF2B5EF4-FFF2-40B4-BE49-F238E27FC236}">
                <a16:creationId xmlns:a16="http://schemas.microsoft.com/office/drawing/2014/main" id="{84138910-D7D6-3E41-8499-388E49E7F15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1926298"/>
            <a:ext cx="9906000" cy="493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CasellaDiTesto 4">
            <a:extLst>
              <a:ext uri="{FF2B5EF4-FFF2-40B4-BE49-F238E27FC236}">
                <a16:creationId xmlns:a16="http://schemas.microsoft.com/office/drawing/2014/main" id="{35FE15A3-7018-1E45-A9B9-73D0A93C2A4A}"/>
              </a:ext>
            </a:extLst>
          </p:cNvPr>
          <p:cNvSpPr txBox="1">
            <a:spLocks noChangeArrowheads="1"/>
          </p:cNvSpPr>
          <p:nvPr/>
        </p:nvSpPr>
        <p:spPr bwMode="auto">
          <a:xfrm>
            <a:off x="3595688" y="1214439"/>
            <a:ext cx="3071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b="1">
                <a:solidFill>
                  <a:schemeClr val="bg1"/>
                </a:solidFill>
              </a:rPr>
              <a:t>QUARTIERE COLLI AMINEI</a:t>
            </a:r>
          </a:p>
        </p:txBody>
      </p:sp>
      <p:sp>
        <p:nvSpPr>
          <p:cNvPr id="4100" name="CasellaDiTesto 5">
            <a:extLst>
              <a:ext uri="{FF2B5EF4-FFF2-40B4-BE49-F238E27FC236}">
                <a16:creationId xmlns:a16="http://schemas.microsoft.com/office/drawing/2014/main" id="{631508AE-354C-774F-A720-9DA09EF4B1E6}"/>
              </a:ext>
            </a:extLst>
          </p:cNvPr>
          <p:cNvSpPr txBox="1">
            <a:spLocks noChangeArrowheads="1"/>
          </p:cNvSpPr>
          <p:nvPr/>
        </p:nvSpPr>
        <p:spPr bwMode="auto">
          <a:xfrm>
            <a:off x="738188" y="692151"/>
            <a:ext cx="3071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b="1">
                <a:solidFill>
                  <a:schemeClr val="bg1"/>
                </a:solidFill>
              </a:rPr>
              <a:t>PARCO CAPODIMONTE</a:t>
            </a:r>
          </a:p>
        </p:txBody>
      </p:sp>
      <p:sp>
        <p:nvSpPr>
          <p:cNvPr id="8" name="Ovale 7">
            <a:extLst>
              <a:ext uri="{FF2B5EF4-FFF2-40B4-BE49-F238E27FC236}">
                <a16:creationId xmlns:a16="http://schemas.microsoft.com/office/drawing/2014/main" id="{772D12F2-BE80-2248-B74B-2C7B343B4E2D}"/>
              </a:ext>
            </a:extLst>
          </p:cNvPr>
          <p:cNvSpPr/>
          <p:nvPr/>
        </p:nvSpPr>
        <p:spPr>
          <a:xfrm>
            <a:off x="340893" y="3745832"/>
            <a:ext cx="5429250" cy="261486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dirty="0">
              <a:solidFill>
                <a:schemeClr val="bg1"/>
              </a:solidFill>
            </a:endParaRPr>
          </a:p>
        </p:txBody>
      </p:sp>
      <p:sp>
        <p:nvSpPr>
          <p:cNvPr id="4103" name="CasellaDiTesto 12">
            <a:extLst>
              <a:ext uri="{FF2B5EF4-FFF2-40B4-BE49-F238E27FC236}">
                <a16:creationId xmlns:a16="http://schemas.microsoft.com/office/drawing/2014/main" id="{CF4BC46A-18EF-E449-8610-1835A84A36C7}"/>
              </a:ext>
            </a:extLst>
          </p:cNvPr>
          <p:cNvSpPr txBox="1">
            <a:spLocks noChangeArrowheads="1"/>
          </p:cNvSpPr>
          <p:nvPr/>
        </p:nvSpPr>
        <p:spPr bwMode="auto">
          <a:xfrm>
            <a:off x="4403470" y="6149450"/>
            <a:ext cx="37861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400" dirty="0">
                <a:solidFill>
                  <a:schemeClr val="bg1"/>
                </a:solidFill>
                <a:latin typeface="+mn-lt"/>
              </a:rPr>
              <a:t>AREA DI PROGETTO</a:t>
            </a:r>
            <a:endParaRPr lang="it-IT" altLang="it-IT" sz="1400" i="1" dirty="0">
              <a:solidFill>
                <a:schemeClr val="bg1"/>
              </a:solidFill>
              <a:latin typeface="+mn-lt"/>
            </a:endParaRPr>
          </a:p>
        </p:txBody>
      </p:sp>
      <p:sp>
        <p:nvSpPr>
          <p:cNvPr id="13" name="CasellaDiTesto 12">
            <a:extLst>
              <a:ext uri="{FF2B5EF4-FFF2-40B4-BE49-F238E27FC236}">
                <a16:creationId xmlns:a16="http://schemas.microsoft.com/office/drawing/2014/main" id="{098CB946-7629-184D-95DD-8B5C792D40EC}"/>
              </a:ext>
            </a:extLst>
          </p:cNvPr>
          <p:cNvSpPr txBox="1"/>
          <p:nvPr/>
        </p:nvSpPr>
        <p:spPr>
          <a:xfrm>
            <a:off x="0" y="534954"/>
            <a:ext cx="8823158" cy="1754326"/>
          </a:xfrm>
          <a:prstGeom prst="rect">
            <a:avLst/>
          </a:prstGeom>
          <a:noFill/>
        </p:spPr>
        <p:txBody>
          <a:bodyPr wrap="square" rtlCol="0">
            <a:spAutoFit/>
          </a:bodyPr>
          <a:lstStyle/>
          <a:p>
            <a:r>
              <a:rPr lang="it-IT" sz="1400" b="1" dirty="0"/>
              <a:t>LABORATORI DI COMPOSIZIONE ARCHITETTONICA E URBANA _CORSI DI ARCHITETTURA DEGLI INTERNI AA.2020_2021</a:t>
            </a:r>
          </a:p>
          <a:p>
            <a:r>
              <a:rPr lang="it-IT" sz="1000" dirty="0"/>
              <a:t>A) Camillo </a:t>
            </a:r>
            <a:r>
              <a:rPr lang="it-IT" sz="1000" dirty="0" err="1"/>
              <a:t>Orfeo_Ombretta</a:t>
            </a:r>
            <a:r>
              <a:rPr lang="it-IT" sz="1000" dirty="0"/>
              <a:t> </a:t>
            </a:r>
            <a:r>
              <a:rPr lang="it-IT" sz="1000" dirty="0" err="1"/>
              <a:t>Iardino</a:t>
            </a:r>
            <a:endParaRPr lang="it-IT" sz="1000" dirty="0"/>
          </a:p>
          <a:p>
            <a:r>
              <a:rPr lang="it-IT" sz="1000" dirty="0"/>
              <a:t>B) Bruna di Palma_ Gioconda Cafiero</a:t>
            </a:r>
          </a:p>
          <a:p>
            <a:r>
              <a:rPr lang="it-IT" sz="1000" dirty="0"/>
              <a:t>C) Daniela </a:t>
            </a:r>
            <a:r>
              <a:rPr lang="it-IT" sz="1000" dirty="0" err="1"/>
              <a:t>Buonanno_Nicola</a:t>
            </a:r>
            <a:r>
              <a:rPr lang="it-IT" sz="1000" dirty="0"/>
              <a:t> Flora</a:t>
            </a:r>
          </a:p>
          <a:p>
            <a:r>
              <a:rPr lang="it-IT" sz="1000" dirty="0"/>
              <a:t>D) Serena </a:t>
            </a:r>
            <a:r>
              <a:rPr lang="it-IT" sz="1000" dirty="0" err="1"/>
              <a:t>Acciai_Francesca</a:t>
            </a:r>
            <a:r>
              <a:rPr lang="it-IT" sz="1000" dirty="0"/>
              <a:t> </a:t>
            </a:r>
            <a:r>
              <a:rPr lang="it-IT" sz="1000" dirty="0" err="1"/>
              <a:t>Iarrusso</a:t>
            </a:r>
            <a:endParaRPr lang="it-IT" sz="1000" dirty="0"/>
          </a:p>
          <a:p>
            <a:endParaRPr lang="it-IT" sz="1000" dirty="0"/>
          </a:p>
          <a:p>
            <a:endParaRPr lang="it-IT" sz="1000" dirty="0"/>
          </a:p>
          <a:p>
            <a:endParaRPr lang="it-IT" sz="1000" dirty="0"/>
          </a:p>
          <a:p>
            <a:endParaRPr lang="it-IT" sz="1000" dirty="0"/>
          </a:p>
        </p:txBody>
      </p:sp>
      <p:pic>
        <p:nvPicPr>
          <p:cNvPr id="14" name="Immagine 13">
            <a:extLst>
              <a:ext uri="{FF2B5EF4-FFF2-40B4-BE49-F238E27FC236}">
                <a16:creationId xmlns:a16="http://schemas.microsoft.com/office/drawing/2014/main" id="{3A7F49D8-E461-FC45-A020-DD871D6CAD27}"/>
              </a:ext>
            </a:extLst>
          </p:cNvPr>
          <p:cNvPicPr/>
          <p:nvPr/>
        </p:nvPicPr>
        <p:blipFill rotWithShape="1">
          <a:blip r:embed="rId4">
            <a:extLst>
              <a:ext uri="{28A0092B-C50C-407E-A947-70E740481C1C}">
                <a14:useLocalDpi xmlns:a14="http://schemas.microsoft.com/office/drawing/2010/main" val="0"/>
              </a:ext>
            </a:extLst>
          </a:blip>
          <a:srcRect r="41364" b="18037"/>
          <a:stretch/>
        </p:blipFill>
        <p:spPr bwMode="auto">
          <a:xfrm>
            <a:off x="76050" y="29529"/>
            <a:ext cx="2971950" cy="419650"/>
          </a:xfrm>
          <a:prstGeom prst="rect">
            <a:avLst/>
          </a:prstGeom>
          <a:noFill/>
          <a:ln>
            <a:noFill/>
          </a:ln>
        </p:spPr>
      </p:pic>
      <p:pic>
        <p:nvPicPr>
          <p:cNvPr id="15" name="Immagine 14">
            <a:extLst>
              <a:ext uri="{FF2B5EF4-FFF2-40B4-BE49-F238E27FC236}">
                <a16:creationId xmlns:a16="http://schemas.microsoft.com/office/drawing/2014/main" id="{EA6E5092-5B3C-1343-9946-2632DD6D2F04}"/>
              </a:ext>
            </a:extLst>
          </p:cNvPr>
          <p:cNvPicPr/>
          <p:nvPr/>
        </p:nvPicPr>
        <p:blipFill rotWithShape="1">
          <a:blip r:embed="rId4">
            <a:extLst>
              <a:ext uri="{28A0092B-C50C-407E-A947-70E740481C1C}">
                <a14:useLocalDpi xmlns:a14="http://schemas.microsoft.com/office/drawing/2010/main" val="0"/>
              </a:ext>
            </a:extLst>
          </a:blip>
          <a:srcRect l="90214" r="-247"/>
          <a:stretch/>
        </p:blipFill>
        <p:spPr bwMode="auto">
          <a:xfrm>
            <a:off x="8931081" y="81672"/>
            <a:ext cx="898869" cy="832728"/>
          </a:xfrm>
          <a:prstGeom prst="rect">
            <a:avLst/>
          </a:prstGeom>
          <a:noFill/>
          <a:ln>
            <a:noFill/>
          </a:ln>
        </p:spPr>
      </p:pic>
      <p:sp>
        <p:nvSpPr>
          <p:cNvPr id="16" name="CasellaDiTesto 8">
            <a:extLst>
              <a:ext uri="{FF2B5EF4-FFF2-40B4-BE49-F238E27FC236}">
                <a16:creationId xmlns:a16="http://schemas.microsoft.com/office/drawing/2014/main" id="{647638E2-1FBE-5D48-8AAD-F2FE99B48080}"/>
              </a:ext>
            </a:extLst>
          </p:cNvPr>
          <p:cNvSpPr txBox="1">
            <a:spLocks noChangeArrowheads="1"/>
          </p:cNvSpPr>
          <p:nvPr/>
        </p:nvSpPr>
        <p:spPr bwMode="auto">
          <a:xfrm>
            <a:off x="6638416" y="5239002"/>
            <a:ext cx="310248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it-IT" altLang="it-IT" sz="1000" dirty="0">
                <a:solidFill>
                  <a:schemeClr val="bg1"/>
                </a:solidFill>
                <a:latin typeface="+mn-lt"/>
              </a:rPr>
              <a:t>A partire dalle indicazioni funzionali previste dal Piano Urbanistico Attuativo del Vallone San Rocco, gli studenti sperimenteranno un progetto in grado di prevedere nuove forme di integrazione tra lo spazio urbano e quello agricolo, in risposta anche all’attuale condizione di emergenza sanitaria e ambientale che stiamo vivendo che impone un ripensamento degli spazi urbani e domestici e una maggiore consapevolezza del nostro agire nei confronti del territorio.</a:t>
            </a:r>
          </a:p>
        </p:txBody>
      </p:sp>
      <p:sp>
        <p:nvSpPr>
          <p:cNvPr id="17" name="Rettangolo 16">
            <a:extLst>
              <a:ext uri="{FF2B5EF4-FFF2-40B4-BE49-F238E27FC236}">
                <a16:creationId xmlns:a16="http://schemas.microsoft.com/office/drawing/2014/main" id="{6D2BEC26-42BF-DD49-8606-E3CE3F42FC1F}"/>
              </a:ext>
            </a:extLst>
          </p:cNvPr>
          <p:cNvSpPr/>
          <p:nvPr/>
        </p:nvSpPr>
        <p:spPr>
          <a:xfrm>
            <a:off x="3527258" y="914400"/>
            <a:ext cx="5721015" cy="461665"/>
          </a:xfrm>
          <a:prstGeom prst="rect">
            <a:avLst/>
          </a:prstGeom>
        </p:spPr>
        <p:txBody>
          <a:bodyPr wrap="square">
            <a:spAutoFit/>
          </a:bodyPr>
          <a:lstStyle/>
          <a:p>
            <a:r>
              <a:rPr lang="it-IT" sz="1200" dirty="0">
                <a:solidFill>
                  <a:srgbClr val="000000"/>
                </a:solidFill>
              </a:rPr>
              <a:t>Per una nuova cura dell'abitare</a:t>
            </a:r>
            <a:br>
              <a:rPr lang="it-IT" sz="1200" dirty="0">
                <a:solidFill>
                  <a:srgbClr val="000000"/>
                </a:solidFill>
              </a:rPr>
            </a:br>
            <a:r>
              <a:rPr lang="it-IT" sz="1200" dirty="0">
                <a:solidFill>
                  <a:srgbClr val="000000"/>
                </a:solidFill>
              </a:rPr>
              <a:t>Le residenze "speciali" nell'area del vallone San Rocco - Colli </a:t>
            </a:r>
            <a:r>
              <a:rPr lang="it-IT" sz="1200" dirty="0" err="1">
                <a:solidFill>
                  <a:srgbClr val="000000"/>
                </a:solidFill>
              </a:rPr>
              <a:t>Aminei</a:t>
            </a:r>
            <a:r>
              <a:rPr lang="it-IT" sz="1200" dirty="0">
                <a:solidFill>
                  <a:srgbClr val="000000"/>
                </a:solidFill>
              </a:rPr>
              <a:t> a Napoli</a:t>
            </a:r>
            <a:endParaRPr lang="it-IT" sz="1200" b="0" i="0" u="none" strike="noStrike" dirty="0">
              <a:solidFill>
                <a:srgbClr val="000000"/>
              </a:solidFill>
              <a:effectLst/>
            </a:endParaRPr>
          </a:p>
        </p:txBody>
      </p:sp>
    </p:spTree>
    <p:extLst>
      <p:ext uri="{BB962C8B-B14F-4D97-AF65-F5344CB8AC3E}">
        <p14:creationId xmlns:p14="http://schemas.microsoft.com/office/powerpoint/2010/main" val="24027604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375E0613-9609-7048-847D-1819393B30A4}"/>
              </a:ext>
            </a:extLst>
          </p:cNvPr>
          <p:cNvSpPr txBox="1"/>
          <p:nvPr/>
        </p:nvSpPr>
        <p:spPr>
          <a:xfrm>
            <a:off x="0" y="534954"/>
            <a:ext cx="9906000" cy="1538883"/>
          </a:xfrm>
          <a:prstGeom prst="rect">
            <a:avLst/>
          </a:prstGeom>
          <a:noFill/>
        </p:spPr>
        <p:txBody>
          <a:bodyPr wrap="square" rtlCol="0">
            <a:spAutoFit/>
          </a:bodyPr>
          <a:lstStyle/>
          <a:p>
            <a:r>
              <a:rPr lang="it-IT" sz="1400" b="1" dirty="0"/>
              <a:t>LABORATORI DI COMPOSIZIONE ARCHITETTONICA E URBANA _CORSI DI ARCHITETTURA DEGLI INTERNI AA.2020_2021</a:t>
            </a:r>
          </a:p>
          <a:p>
            <a:r>
              <a:rPr lang="it-IT" sz="1000" dirty="0"/>
              <a:t>A) Camillo </a:t>
            </a:r>
            <a:r>
              <a:rPr lang="it-IT" sz="1000" dirty="0" err="1"/>
              <a:t>Orfeo_Ombretta</a:t>
            </a:r>
            <a:r>
              <a:rPr lang="it-IT" sz="1000" dirty="0"/>
              <a:t> </a:t>
            </a:r>
            <a:r>
              <a:rPr lang="it-IT" sz="1000" dirty="0" err="1"/>
              <a:t>Iardino</a:t>
            </a:r>
            <a:endParaRPr lang="it-IT" sz="1000" dirty="0"/>
          </a:p>
          <a:p>
            <a:r>
              <a:rPr lang="it-IT" sz="1000" dirty="0"/>
              <a:t>B) Bruna di Palma_ Gioconda Cafiero</a:t>
            </a:r>
          </a:p>
          <a:p>
            <a:r>
              <a:rPr lang="it-IT" sz="1000" dirty="0"/>
              <a:t>C) Daniela </a:t>
            </a:r>
            <a:r>
              <a:rPr lang="it-IT" sz="1000" dirty="0" err="1"/>
              <a:t>Buonanno_Nicola</a:t>
            </a:r>
            <a:r>
              <a:rPr lang="it-IT" sz="1000" dirty="0"/>
              <a:t> Flora</a:t>
            </a:r>
          </a:p>
          <a:p>
            <a:r>
              <a:rPr lang="it-IT" sz="1000" dirty="0"/>
              <a:t>D) Serena </a:t>
            </a:r>
            <a:r>
              <a:rPr lang="it-IT" sz="1000" dirty="0" err="1"/>
              <a:t>Acciai_Francesca</a:t>
            </a:r>
            <a:r>
              <a:rPr lang="it-IT" sz="1000" dirty="0"/>
              <a:t> </a:t>
            </a:r>
            <a:r>
              <a:rPr lang="it-IT" sz="1000" dirty="0" err="1"/>
              <a:t>Iarrusso</a:t>
            </a:r>
            <a:endParaRPr lang="it-IT" sz="1000" dirty="0"/>
          </a:p>
          <a:p>
            <a:endParaRPr lang="it-IT" sz="1000" dirty="0"/>
          </a:p>
          <a:p>
            <a:endParaRPr lang="it-IT" sz="1000" dirty="0"/>
          </a:p>
          <a:p>
            <a:endParaRPr lang="it-IT" sz="1000" dirty="0"/>
          </a:p>
          <a:p>
            <a:endParaRPr lang="it-IT" sz="1000" dirty="0"/>
          </a:p>
        </p:txBody>
      </p:sp>
      <p:pic>
        <p:nvPicPr>
          <p:cNvPr id="8" name="Immagine 7">
            <a:extLst>
              <a:ext uri="{FF2B5EF4-FFF2-40B4-BE49-F238E27FC236}">
                <a16:creationId xmlns:a16="http://schemas.microsoft.com/office/drawing/2014/main" id="{F6DEC472-698F-0C4D-8A55-540CDAAD5D84}"/>
              </a:ext>
            </a:extLst>
          </p:cNvPr>
          <p:cNvPicPr/>
          <p:nvPr/>
        </p:nvPicPr>
        <p:blipFill rotWithShape="1">
          <a:blip r:embed="rId2">
            <a:extLst>
              <a:ext uri="{28A0092B-C50C-407E-A947-70E740481C1C}">
                <a14:useLocalDpi xmlns:a14="http://schemas.microsoft.com/office/drawing/2010/main" val="0"/>
              </a:ext>
            </a:extLst>
          </a:blip>
          <a:srcRect r="41364" b="18037"/>
          <a:stretch/>
        </p:blipFill>
        <p:spPr bwMode="auto">
          <a:xfrm>
            <a:off x="76050" y="29529"/>
            <a:ext cx="2971950" cy="419650"/>
          </a:xfrm>
          <a:prstGeom prst="rect">
            <a:avLst/>
          </a:prstGeom>
          <a:noFill/>
          <a:ln>
            <a:noFill/>
          </a:ln>
        </p:spPr>
      </p:pic>
      <p:pic>
        <p:nvPicPr>
          <p:cNvPr id="9" name="Immagine 8">
            <a:extLst>
              <a:ext uri="{FF2B5EF4-FFF2-40B4-BE49-F238E27FC236}">
                <a16:creationId xmlns:a16="http://schemas.microsoft.com/office/drawing/2014/main" id="{21DA7547-A135-7242-B9BB-208DC82009B3}"/>
              </a:ext>
            </a:extLst>
          </p:cNvPr>
          <p:cNvPicPr/>
          <p:nvPr/>
        </p:nvPicPr>
        <p:blipFill rotWithShape="1">
          <a:blip r:embed="rId2">
            <a:extLst>
              <a:ext uri="{28A0092B-C50C-407E-A947-70E740481C1C}">
                <a14:useLocalDpi xmlns:a14="http://schemas.microsoft.com/office/drawing/2010/main" val="0"/>
              </a:ext>
            </a:extLst>
          </a:blip>
          <a:srcRect l="90214" r="-247"/>
          <a:stretch/>
        </p:blipFill>
        <p:spPr bwMode="auto">
          <a:xfrm>
            <a:off x="8931081" y="81672"/>
            <a:ext cx="898869" cy="832728"/>
          </a:xfrm>
          <a:prstGeom prst="rect">
            <a:avLst/>
          </a:prstGeom>
          <a:noFill/>
          <a:ln>
            <a:noFill/>
          </a:ln>
        </p:spPr>
      </p:pic>
      <p:pic>
        <p:nvPicPr>
          <p:cNvPr id="3" name="Immagine 2">
            <a:extLst>
              <a:ext uri="{FF2B5EF4-FFF2-40B4-BE49-F238E27FC236}">
                <a16:creationId xmlns:a16="http://schemas.microsoft.com/office/drawing/2014/main" id="{C68049DF-CCDE-B64E-833C-6EC355C16CC3}"/>
              </a:ext>
            </a:extLst>
          </p:cNvPr>
          <p:cNvPicPr>
            <a:picLocks noChangeAspect="1"/>
          </p:cNvPicPr>
          <p:nvPr/>
        </p:nvPicPr>
        <p:blipFill>
          <a:blip r:embed="rId3"/>
          <a:stretch>
            <a:fillRect/>
          </a:stretch>
        </p:blipFill>
        <p:spPr>
          <a:xfrm rot="16200000">
            <a:off x="922039" y="1056090"/>
            <a:ext cx="3097717" cy="4043432"/>
          </a:xfrm>
          <a:prstGeom prst="rect">
            <a:avLst/>
          </a:prstGeom>
        </p:spPr>
      </p:pic>
      <p:pic>
        <p:nvPicPr>
          <p:cNvPr id="6" name="Immagine 5">
            <a:extLst>
              <a:ext uri="{FF2B5EF4-FFF2-40B4-BE49-F238E27FC236}">
                <a16:creationId xmlns:a16="http://schemas.microsoft.com/office/drawing/2014/main" id="{EBE6A186-2E0A-0147-97BC-DC405EA2FC1F}"/>
              </a:ext>
            </a:extLst>
          </p:cNvPr>
          <p:cNvPicPr>
            <a:picLocks noChangeAspect="1"/>
          </p:cNvPicPr>
          <p:nvPr/>
        </p:nvPicPr>
        <p:blipFill>
          <a:blip r:embed="rId4"/>
          <a:stretch>
            <a:fillRect/>
          </a:stretch>
        </p:blipFill>
        <p:spPr>
          <a:xfrm rot="5400000">
            <a:off x="5745106" y="1061694"/>
            <a:ext cx="3108926" cy="4043432"/>
          </a:xfrm>
          <a:prstGeom prst="rect">
            <a:avLst/>
          </a:prstGeom>
        </p:spPr>
      </p:pic>
      <p:pic>
        <p:nvPicPr>
          <p:cNvPr id="13" name="Immagine 12">
            <a:extLst>
              <a:ext uri="{FF2B5EF4-FFF2-40B4-BE49-F238E27FC236}">
                <a16:creationId xmlns:a16="http://schemas.microsoft.com/office/drawing/2014/main" id="{767C6B04-B8D7-2E45-983C-67458DAB0BB1}"/>
              </a:ext>
            </a:extLst>
          </p:cNvPr>
          <p:cNvPicPr>
            <a:picLocks noChangeAspect="1"/>
          </p:cNvPicPr>
          <p:nvPr/>
        </p:nvPicPr>
        <p:blipFill rotWithShape="1">
          <a:blip r:embed="rId5"/>
          <a:srcRect l="55583" b="50000"/>
          <a:stretch/>
        </p:blipFill>
        <p:spPr>
          <a:xfrm>
            <a:off x="6183410" y="4750735"/>
            <a:ext cx="3353621" cy="2025593"/>
          </a:xfrm>
          <a:prstGeom prst="rect">
            <a:avLst/>
          </a:prstGeom>
        </p:spPr>
      </p:pic>
      <p:pic>
        <p:nvPicPr>
          <p:cNvPr id="16" name="Immagine 15" descr="4.jpg">
            <a:extLst>
              <a:ext uri="{FF2B5EF4-FFF2-40B4-BE49-F238E27FC236}">
                <a16:creationId xmlns:a16="http://schemas.microsoft.com/office/drawing/2014/main" id="{6D9E88C8-1D19-C843-90A1-7F9B154133C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73275" y="4730531"/>
            <a:ext cx="4130842" cy="2045797"/>
          </a:xfrm>
          <a:prstGeom prst="rect">
            <a:avLst/>
          </a:prstGeom>
        </p:spPr>
      </p:pic>
      <p:sp>
        <p:nvSpPr>
          <p:cNvPr id="18" name="CasellaDiTesto 8">
            <a:extLst>
              <a:ext uri="{FF2B5EF4-FFF2-40B4-BE49-F238E27FC236}">
                <a16:creationId xmlns:a16="http://schemas.microsoft.com/office/drawing/2014/main" id="{3C1C1A86-E29F-3848-9115-93E21FC5F484}"/>
              </a:ext>
            </a:extLst>
          </p:cNvPr>
          <p:cNvSpPr txBox="1">
            <a:spLocks noChangeArrowheads="1"/>
          </p:cNvSpPr>
          <p:nvPr/>
        </p:nvSpPr>
        <p:spPr bwMode="auto">
          <a:xfrm>
            <a:off x="76050" y="5969103"/>
            <a:ext cx="1997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it-IT" altLang="it-IT" sz="1000" dirty="0">
                <a:latin typeface="+mn-lt"/>
              </a:rPr>
              <a:t>Riabitare/riscoprire l’area del Vallone San Rocco, la sua identità, la trama della terra, le forme dell’architettura rurale presente.</a:t>
            </a:r>
          </a:p>
        </p:txBody>
      </p:sp>
      <p:sp>
        <p:nvSpPr>
          <p:cNvPr id="19" name="Rettangolo 18">
            <a:extLst>
              <a:ext uri="{FF2B5EF4-FFF2-40B4-BE49-F238E27FC236}">
                <a16:creationId xmlns:a16="http://schemas.microsoft.com/office/drawing/2014/main" id="{AA505646-0029-A94A-B954-55870012B2E7}"/>
              </a:ext>
            </a:extLst>
          </p:cNvPr>
          <p:cNvSpPr/>
          <p:nvPr/>
        </p:nvSpPr>
        <p:spPr>
          <a:xfrm>
            <a:off x="3527258" y="914400"/>
            <a:ext cx="5721015" cy="461665"/>
          </a:xfrm>
          <a:prstGeom prst="rect">
            <a:avLst/>
          </a:prstGeom>
        </p:spPr>
        <p:txBody>
          <a:bodyPr wrap="square">
            <a:spAutoFit/>
          </a:bodyPr>
          <a:lstStyle/>
          <a:p>
            <a:r>
              <a:rPr lang="it-IT" sz="1200" dirty="0">
                <a:solidFill>
                  <a:srgbClr val="000000"/>
                </a:solidFill>
              </a:rPr>
              <a:t>Per una nuova cura dell'abitare</a:t>
            </a:r>
            <a:br>
              <a:rPr lang="it-IT" sz="1200" dirty="0">
                <a:solidFill>
                  <a:srgbClr val="000000"/>
                </a:solidFill>
              </a:rPr>
            </a:br>
            <a:r>
              <a:rPr lang="it-IT" sz="1200" dirty="0">
                <a:solidFill>
                  <a:srgbClr val="000000"/>
                </a:solidFill>
              </a:rPr>
              <a:t>Le residenze "speciali" nell'area del vallone San Rocco - Colli </a:t>
            </a:r>
            <a:r>
              <a:rPr lang="it-IT" sz="1200" dirty="0" err="1">
                <a:solidFill>
                  <a:srgbClr val="000000"/>
                </a:solidFill>
              </a:rPr>
              <a:t>Aminei</a:t>
            </a:r>
            <a:r>
              <a:rPr lang="it-IT" sz="1200" dirty="0">
                <a:solidFill>
                  <a:srgbClr val="000000"/>
                </a:solidFill>
              </a:rPr>
              <a:t> a Napoli</a:t>
            </a:r>
            <a:endParaRPr lang="it-IT" sz="1200" b="0" i="0" u="none" strike="noStrike" dirty="0">
              <a:solidFill>
                <a:srgbClr val="000000"/>
              </a:solidFill>
              <a:effectLst/>
            </a:endParaRPr>
          </a:p>
        </p:txBody>
      </p:sp>
    </p:spTree>
    <p:extLst>
      <p:ext uri="{BB962C8B-B14F-4D97-AF65-F5344CB8AC3E}">
        <p14:creationId xmlns:p14="http://schemas.microsoft.com/office/powerpoint/2010/main" val="2815251712"/>
      </p:ext>
    </p:extLst>
  </p:cSld>
  <p:clrMapOvr>
    <a:masterClrMapping/>
  </p:clrMapOvr>
</p:sld>
</file>

<file path=ppt/theme/theme1.xml><?xml version="1.0" encoding="utf-8"?>
<a:theme xmlns:a="http://schemas.openxmlformats.org/drawingml/2006/main" name="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39060C72741DC4FB5DE60CAFC11EC6C" ma:contentTypeVersion="2" ma:contentTypeDescription="Creare un nuovo documento." ma:contentTypeScope="" ma:versionID="bb986391415a8fd2546892452ffba168">
  <xsd:schema xmlns:xsd="http://www.w3.org/2001/XMLSchema" xmlns:xs="http://www.w3.org/2001/XMLSchema" xmlns:p="http://schemas.microsoft.com/office/2006/metadata/properties" xmlns:ns2="4091e064-36cb-424d-9774-8a36deb58439" targetNamespace="http://schemas.microsoft.com/office/2006/metadata/properties" ma:root="true" ma:fieldsID="ea2c5a9a656db281e80ad2c7a08e1dc9" ns2:_="">
    <xsd:import namespace="4091e064-36cb-424d-9774-8a36deb58439"/>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91e064-36cb-424d-9774-8a36deb584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DB0D67-896A-4295-A45E-C5E247D282CF}"/>
</file>

<file path=customXml/itemProps2.xml><?xml version="1.0" encoding="utf-8"?>
<ds:datastoreItem xmlns:ds="http://schemas.openxmlformats.org/officeDocument/2006/customXml" ds:itemID="{626832CD-04A0-4611-87E1-B8D369DD2A9B}"/>
</file>

<file path=customXml/itemProps3.xml><?xml version="1.0" encoding="utf-8"?>
<ds:datastoreItem xmlns:ds="http://schemas.openxmlformats.org/officeDocument/2006/customXml" ds:itemID="{745C7F99-0AA9-4561-8AF3-30DC59B51573}"/>
</file>

<file path=docProps/app.xml><?xml version="1.0" encoding="utf-8"?>
<Properties xmlns="http://schemas.openxmlformats.org/officeDocument/2006/extended-properties" xmlns:vt="http://schemas.openxmlformats.org/officeDocument/2006/docPropsVTypes">
  <Template>Office Theme</Template>
  <TotalTime>173</TotalTime>
  <Words>1321</Words>
  <Application>Microsoft Macintosh PowerPoint</Application>
  <PresentationFormat>A4 (21x29,7 cm)</PresentationFormat>
  <Paragraphs>89</Paragraphs>
  <Slides>8</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8</vt:i4>
      </vt:variant>
    </vt:vector>
  </HeadingPairs>
  <TitlesOfParts>
    <vt:vector size="12" baseType="lpstr">
      <vt:lpstr>Arial</vt:lpstr>
      <vt:lpstr>Calibri</vt:lpstr>
      <vt:lpstr>Calibri Light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Camillo Orfeo</dc:creator>
  <cp:lastModifiedBy>Camillo Orfeo</cp:lastModifiedBy>
  <cp:revision>10</cp:revision>
  <dcterms:created xsi:type="dcterms:W3CDTF">2020-09-11T21:52:41Z</dcterms:created>
  <dcterms:modified xsi:type="dcterms:W3CDTF">2020-09-12T00:46:03Z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0x010100239060C72741DC4FB5DE60CAFC11EC6C</vt:lpwstr>
  </property>
</Properties>
</file>